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1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5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6.xml" ContentType="application/vnd.openxmlformats-officedocument.presentationml.notesSlide+xml"/>
  <Override PartName="/ppt/tags/tag68.xml" ContentType="application/vnd.openxmlformats-officedocument.presentationml.tags+xml"/>
  <Override PartName="/ppt/notesSlides/notesSlide17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8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9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0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23.xml" ContentType="application/vnd.openxmlformats-officedocument.presentationml.notesSlide+xml"/>
  <Override PartName="/ppt/tags/tag127.xml" ContentType="application/vnd.openxmlformats-officedocument.presentationml.tags+xml"/>
  <Override PartName="/ppt/notesSlides/notesSlide24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25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26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7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28.xml" ContentType="application/vnd.openxmlformats-officedocument.presentationml.notesSlid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notesSlides/notesSlide29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30.xml" ContentType="application/vnd.openxmlformats-officedocument.presentationml.notesSlide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31.xml" ContentType="application/vnd.openxmlformats-officedocument.presentationml.notesSlide+xml"/>
  <Override PartName="/ppt/tags/tag170.xml" ContentType="application/vnd.openxmlformats-officedocument.presentationml.tags+xml"/>
  <Override PartName="/ppt/notesSlides/notesSlide3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33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34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3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9"/>
  </p:notesMasterIdLst>
  <p:sldIdLst>
    <p:sldId id="260" r:id="rId2"/>
    <p:sldId id="257" r:id="rId3"/>
    <p:sldId id="267" r:id="rId4"/>
    <p:sldId id="268" r:id="rId5"/>
    <p:sldId id="293" r:id="rId6"/>
    <p:sldId id="269" r:id="rId7"/>
    <p:sldId id="270" r:id="rId8"/>
    <p:sldId id="294" r:id="rId9"/>
    <p:sldId id="295" r:id="rId10"/>
    <p:sldId id="296" r:id="rId11"/>
    <p:sldId id="299" r:id="rId12"/>
    <p:sldId id="271" r:id="rId13"/>
    <p:sldId id="272" r:id="rId14"/>
    <p:sldId id="300" r:id="rId15"/>
    <p:sldId id="273" r:id="rId16"/>
    <p:sldId id="274" r:id="rId17"/>
    <p:sldId id="261" r:id="rId18"/>
    <p:sldId id="291" r:id="rId19"/>
    <p:sldId id="275" r:id="rId20"/>
    <p:sldId id="301" r:id="rId21"/>
    <p:sldId id="302" r:id="rId22"/>
    <p:sldId id="276" r:id="rId23"/>
    <p:sldId id="287" r:id="rId24"/>
    <p:sldId id="262" r:id="rId25"/>
    <p:sldId id="277" r:id="rId26"/>
    <p:sldId id="278" r:id="rId27"/>
    <p:sldId id="279" r:id="rId28"/>
    <p:sldId id="280" r:id="rId29"/>
    <p:sldId id="282" r:id="rId30"/>
    <p:sldId id="284" r:id="rId31"/>
    <p:sldId id="288" r:id="rId32"/>
    <p:sldId id="263" r:id="rId33"/>
    <p:sldId id="285" r:id="rId34"/>
    <p:sldId id="290" r:id="rId35"/>
    <p:sldId id="286" r:id="rId36"/>
    <p:sldId id="289" r:id="rId37"/>
    <p:sldId id="265" r:id="rId38"/>
  </p:sldIdLst>
  <p:sldSz cx="9144000" cy="6858000" type="screen4x3"/>
  <p:notesSz cx="7102475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DE3EA"/>
    <a:srgbClr val="978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1"/>
    <p:restoredTop sz="79937" autoAdjust="0"/>
  </p:normalViewPr>
  <p:slideViewPr>
    <p:cSldViewPr>
      <p:cViewPr varScale="1">
        <p:scale>
          <a:sx n="92" d="100"/>
          <a:sy n="92" d="100"/>
        </p:scale>
        <p:origin x="192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3077739" cy="514101"/>
          </a:xfrm>
          <a:prstGeom prst="rect">
            <a:avLst/>
          </a:prstGeom>
        </p:spPr>
        <p:txBody>
          <a:bodyPr vert="horz" lIns="95503" tIns="47751" rIns="95503" bIns="4775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504" y="3"/>
            <a:ext cx="3077739" cy="514101"/>
          </a:xfrm>
          <a:prstGeom prst="rect">
            <a:avLst/>
          </a:prstGeom>
        </p:spPr>
        <p:txBody>
          <a:bodyPr vert="horz" lIns="95503" tIns="47751" rIns="95503" bIns="47751" rtlCol="0"/>
          <a:lstStyle>
            <a:lvl1pPr algn="r">
              <a:defRPr sz="1300"/>
            </a:lvl1pPr>
          </a:lstStyle>
          <a:p>
            <a:fld id="{105283FF-E4E2-45DB-80AB-40E35225B5CF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03" tIns="47751" rIns="95503" bIns="4775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5411"/>
            <a:ext cx="5681980" cy="4029878"/>
          </a:xfrm>
          <a:prstGeom prst="rect">
            <a:avLst/>
          </a:prstGeom>
        </p:spPr>
        <p:txBody>
          <a:bodyPr vert="horz" lIns="95503" tIns="47751" rIns="95503" bIns="47751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515"/>
            <a:ext cx="3077739" cy="514100"/>
          </a:xfrm>
          <a:prstGeom prst="rect">
            <a:avLst/>
          </a:prstGeom>
        </p:spPr>
        <p:txBody>
          <a:bodyPr vert="horz" lIns="95503" tIns="47751" rIns="95503" bIns="4775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504" y="9720515"/>
            <a:ext cx="3077739" cy="514100"/>
          </a:xfrm>
          <a:prstGeom prst="rect">
            <a:avLst/>
          </a:prstGeom>
        </p:spPr>
        <p:txBody>
          <a:bodyPr vert="horz" lIns="95503" tIns="47751" rIns="95503" bIns="47751" rtlCol="0" anchor="b"/>
          <a:lstStyle>
            <a:lvl1pPr algn="r">
              <a:defRPr sz="1300"/>
            </a:lvl1pPr>
          </a:lstStyle>
          <a:p>
            <a:fld id="{0EC81DA4-F791-4187-AB9F-04D6B69E76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587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484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Infographics</a:t>
            </a:r>
            <a:r>
              <a:rPr lang="fr-FR" dirty="0"/>
              <a:t> to show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sooner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, the </a:t>
            </a:r>
            <a:r>
              <a:rPr lang="fr-FR" dirty="0" err="1"/>
              <a:t>sooner</a:t>
            </a:r>
            <a:r>
              <a:rPr lang="fr-FR" dirty="0"/>
              <a:t> the control </a:t>
            </a:r>
            <a:r>
              <a:rPr lang="fr-FR" dirty="0" err="1"/>
              <a:t>measures</a:t>
            </a:r>
            <a:r>
              <a:rPr lang="fr-FR" dirty="0"/>
              <a:t> are put in place, and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impact the </a:t>
            </a:r>
            <a:r>
              <a:rPr lang="fr-FR" dirty="0" err="1"/>
              <a:t>outbreak</a:t>
            </a:r>
            <a:r>
              <a:rPr lang="fr-FR" dirty="0"/>
              <a:t> will have.</a:t>
            </a:r>
          </a:p>
          <a:p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loudspeaker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first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outbreak</a:t>
            </a:r>
            <a:r>
              <a:rPr lang="fr-FR" dirty="0"/>
              <a:t>, green people are </a:t>
            </a:r>
            <a:r>
              <a:rPr lang="fr-FR" dirty="0" err="1"/>
              <a:t>healthy</a:t>
            </a:r>
            <a:r>
              <a:rPr lang="fr-FR" dirty="0"/>
              <a:t> people, </a:t>
            </a:r>
            <a:r>
              <a:rPr lang="fr-FR" dirty="0" err="1"/>
              <a:t>red</a:t>
            </a:r>
            <a:r>
              <a:rPr lang="fr-FR" dirty="0"/>
              <a:t> people are </a:t>
            </a:r>
            <a:r>
              <a:rPr lang="fr-FR" dirty="0" err="1"/>
              <a:t>sick</a:t>
            </a:r>
            <a:r>
              <a:rPr lang="fr-FR" dirty="0"/>
              <a:t> and people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cross are </a:t>
            </a:r>
            <a:r>
              <a:rPr lang="fr-FR" dirty="0" err="1"/>
              <a:t>dead</a:t>
            </a:r>
            <a:r>
              <a:rPr lang="fr-FR" dirty="0"/>
              <a:t>:</a:t>
            </a:r>
          </a:p>
          <a:p>
            <a:r>
              <a:rPr lang="fr-FR" dirty="0"/>
              <a:t>-    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infected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9 </a:t>
            </a:r>
            <a:r>
              <a:rPr lang="fr-FR" dirty="0" err="1"/>
              <a:t>deaths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10 </a:t>
            </a:r>
            <a:r>
              <a:rPr lang="fr-FR" dirty="0" err="1"/>
              <a:t>persons</a:t>
            </a:r>
            <a:r>
              <a:rPr lang="fr-FR" dirty="0"/>
              <a:t> are </a:t>
            </a:r>
            <a:r>
              <a:rPr lang="fr-FR" dirty="0" err="1"/>
              <a:t>infected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3 </a:t>
            </a:r>
            <a:r>
              <a:rPr lang="fr-FR" dirty="0" err="1"/>
              <a:t>deaths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</a:t>
            </a:r>
            <a:r>
              <a:rPr lang="en-GB" dirty="0"/>
              <a:t>5 persons are infected, no death.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83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Infographics</a:t>
            </a:r>
            <a:r>
              <a:rPr lang="fr-FR" dirty="0"/>
              <a:t> to show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sooner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, the </a:t>
            </a:r>
            <a:r>
              <a:rPr lang="fr-FR" dirty="0" err="1"/>
              <a:t>sooner</a:t>
            </a:r>
            <a:r>
              <a:rPr lang="fr-FR" dirty="0"/>
              <a:t> the control </a:t>
            </a:r>
            <a:r>
              <a:rPr lang="fr-FR" dirty="0" err="1"/>
              <a:t>measures</a:t>
            </a:r>
            <a:r>
              <a:rPr lang="fr-FR" dirty="0"/>
              <a:t> are put in place, and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impact the </a:t>
            </a:r>
            <a:r>
              <a:rPr lang="fr-FR" dirty="0" err="1"/>
              <a:t>outbreak</a:t>
            </a:r>
            <a:r>
              <a:rPr lang="fr-FR" dirty="0"/>
              <a:t> will have.</a:t>
            </a:r>
          </a:p>
          <a:p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 </a:t>
            </a:r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loudspeaker</a:t>
            </a:r>
            <a:r>
              <a:rPr lang="fr-FR" dirty="0"/>
              <a:t> </a:t>
            </a:r>
            <a:r>
              <a:rPr lang="fr-FR" dirty="0" err="1"/>
              <a:t>represent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first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 to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outbreak</a:t>
            </a:r>
            <a:r>
              <a:rPr lang="fr-FR" dirty="0"/>
              <a:t>, green people are </a:t>
            </a:r>
            <a:r>
              <a:rPr lang="fr-FR" dirty="0" err="1"/>
              <a:t>healthy</a:t>
            </a:r>
            <a:r>
              <a:rPr lang="fr-FR" dirty="0"/>
              <a:t> people, </a:t>
            </a:r>
            <a:r>
              <a:rPr lang="fr-FR" dirty="0" err="1"/>
              <a:t>red</a:t>
            </a:r>
            <a:r>
              <a:rPr lang="fr-FR" dirty="0"/>
              <a:t> people are </a:t>
            </a:r>
            <a:r>
              <a:rPr lang="fr-FR" dirty="0" err="1"/>
              <a:t>sick</a:t>
            </a:r>
            <a:r>
              <a:rPr lang="fr-FR" dirty="0"/>
              <a:t> and people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cross are </a:t>
            </a:r>
            <a:r>
              <a:rPr lang="fr-FR" dirty="0" err="1"/>
              <a:t>dead</a:t>
            </a:r>
            <a:r>
              <a:rPr lang="fr-FR" dirty="0"/>
              <a:t>:</a:t>
            </a:r>
          </a:p>
          <a:p>
            <a:r>
              <a:rPr lang="fr-FR" dirty="0"/>
              <a:t>-    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infected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9 </a:t>
            </a:r>
            <a:r>
              <a:rPr lang="fr-FR" dirty="0" err="1"/>
              <a:t>deaths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10 </a:t>
            </a:r>
            <a:r>
              <a:rPr lang="fr-FR" dirty="0" err="1"/>
              <a:t>persons</a:t>
            </a:r>
            <a:r>
              <a:rPr lang="fr-FR" dirty="0"/>
              <a:t> are </a:t>
            </a:r>
            <a:r>
              <a:rPr lang="fr-FR" dirty="0" err="1"/>
              <a:t>infected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3 </a:t>
            </a:r>
            <a:r>
              <a:rPr lang="fr-FR" dirty="0" err="1"/>
              <a:t>deaths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</a:t>
            </a:r>
            <a:r>
              <a:rPr lang="en-GB" dirty="0"/>
              <a:t>5 persons are infected, no death.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580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Replace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picture</a:t>
            </a:r>
            <a:r>
              <a:rPr lang="fr-FR" dirty="0"/>
              <a:t> by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weekly</a:t>
            </a:r>
            <a:r>
              <a:rPr lang="fr-FR" dirty="0"/>
              <a:t> reporting </a:t>
            </a:r>
            <a:r>
              <a:rPr lang="fr-FR" dirty="0" err="1"/>
              <a:t>form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the</a:t>
            </a:r>
            <a:r>
              <a:rPr lang="fr-FR" dirty="0"/>
              <a:t> country to </a:t>
            </a:r>
            <a:r>
              <a:rPr lang="fr-FR" dirty="0" err="1"/>
              <a:t>collate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register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cases and </a:t>
            </a:r>
            <a:r>
              <a:rPr lang="fr-FR" dirty="0" err="1"/>
              <a:t>deaths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epidemic</a:t>
            </a:r>
            <a:r>
              <a:rPr lang="fr-FR" dirty="0"/>
              <a:t> </a:t>
            </a:r>
            <a:r>
              <a:rPr lang="fr-FR" dirty="0" err="1"/>
              <a:t>prone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.</a:t>
            </a:r>
          </a:p>
          <a:p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 and syndromes to be </a:t>
            </a:r>
            <a:r>
              <a:rPr lang="fr-FR" dirty="0" err="1"/>
              <a:t>reported</a:t>
            </a:r>
            <a:r>
              <a:rPr lang="fr-FR" dirty="0"/>
              <a:t> </a:t>
            </a:r>
            <a:r>
              <a:rPr lang="fr-FR" dirty="0" err="1"/>
              <a:t>weekly</a:t>
            </a:r>
            <a:r>
              <a:rPr lang="fr-FR" dirty="0"/>
              <a:t> in the country: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Only </a:t>
            </a:r>
            <a:r>
              <a:rPr lang="fr-FR" dirty="0" err="1"/>
              <a:t>epidemic</a:t>
            </a:r>
            <a:r>
              <a:rPr lang="fr-FR" dirty="0"/>
              <a:t> </a:t>
            </a:r>
            <a:r>
              <a:rPr lang="fr-FR" dirty="0" err="1"/>
              <a:t>prone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on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no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more </a:t>
            </a:r>
            <a:r>
              <a:rPr lang="fr-FR" dirty="0" err="1"/>
              <a:t>than</a:t>
            </a:r>
            <a:r>
              <a:rPr lang="fr-FR" dirty="0"/>
              <a:t> 8-12 </a:t>
            </a:r>
            <a:r>
              <a:rPr lang="fr-FR" dirty="0" err="1"/>
              <a:t>diseases</a:t>
            </a:r>
            <a:r>
              <a:rPr lang="fr-FR" dirty="0"/>
              <a:t> on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Only the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cases and </a:t>
            </a:r>
            <a:r>
              <a:rPr lang="fr-FR" dirty="0" err="1"/>
              <a:t>deaths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be </a:t>
            </a:r>
            <a:r>
              <a:rPr lang="fr-FR" dirty="0" err="1"/>
              <a:t>reported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disease</a:t>
            </a:r>
            <a:r>
              <a:rPr lang="fr-FR" dirty="0"/>
              <a:t>/syndrome on the </a:t>
            </a:r>
            <a:r>
              <a:rPr lang="fr-FR" dirty="0" err="1"/>
              <a:t>weekly</a:t>
            </a:r>
            <a:r>
              <a:rPr lang="fr-FR" dirty="0"/>
              <a:t> reporting from.</a:t>
            </a:r>
          </a:p>
          <a:p>
            <a:r>
              <a:rPr lang="fr-FR" dirty="0" err="1"/>
              <a:t>Weekly</a:t>
            </a:r>
            <a:r>
              <a:rPr lang="fr-FR" dirty="0"/>
              <a:t> reporting </a:t>
            </a:r>
            <a:r>
              <a:rPr lang="fr-FR" dirty="0" err="1"/>
              <a:t>form</a:t>
            </a:r>
            <a:r>
              <a:rPr lang="fr-FR" dirty="0"/>
              <a:t> to be used in </a:t>
            </a:r>
            <a:r>
              <a:rPr lang="fr-FR" dirty="0" err="1"/>
              <a:t>the</a:t>
            </a:r>
            <a:r>
              <a:rPr lang="fr-FR" dirty="0"/>
              <a:t> country: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be used to </a:t>
            </a:r>
            <a:r>
              <a:rPr lang="fr-FR" dirty="0" err="1"/>
              <a:t>facilitate</a:t>
            </a:r>
            <a:r>
              <a:rPr lang="fr-FR" dirty="0"/>
              <a:t> data collection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facility</a:t>
            </a:r>
            <a:r>
              <a:rPr lang="fr-FR" dirty="0"/>
              <a:t> </a:t>
            </a:r>
            <a:r>
              <a:rPr lang="fr-FR" dirty="0" err="1"/>
              <a:t>registry</a:t>
            </a:r>
            <a:r>
              <a:rPr lang="fr-FR" dirty="0"/>
              <a:t>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will be the template to report </a:t>
            </a:r>
            <a:r>
              <a:rPr lang="fr-FR" dirty="0" err="1"/>
              <a:t>with</a:t>
            </a:r>
            <a:r>
              <a:rPr lang="fr-FR" dirty="0"/>
              <a:t> Argus </a:t>
            </a:r>
            <a:r>
              <a:rPr lang="fr-FR" dirty="0" err="1"/>
              <a:t>though</a:t>
            </a:r>
            <a:r>
              <a:rPr lang="fr-FR" dirty="0"/>
              <a:t> SMS.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form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stay </a:t>
            </a:r>
            <a:r>
              <a:rPr lang="fr-FR" dirty="0" err="1"/>
              <a:t>at</a:t>
            </a:r>
            <a:r>
              <a:rPr lang="fr-FR" dirty="0"/>
              <a:t> the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facility</a:t>
            </a:r>
            <a:r>
              <a:rPr lang="fr-FR" dirty="0"/>
              <a:t> level and </a:t>
            </a:r>
            <a:r>
              <a:rPr lang="fr-FR" dirty="0" err="1"/>
              <a:t>archived</a:t>
            </a:r>
            <a:r>
              <a:rPr lang="fr-FR" dirty="0"/>
              <a:t>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213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 </a:t>
            </a:r>
            <a:r>
              <a:rPr lang="fr-FR" dirty="0" err="1"/>
              <a:t>examples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national case </a:t>
            </a:r>
            <a:r>
              <a:rPr lang="fr-FR" dirty="0" err="1"/>
              <a:t>definitions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699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 </a:t>
            </a:r>
            <a:r>
              <a:rPr lang="fr-FR" dirty="0" err="1"/>
              <a:t>examples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national case </a:t>
            </a:r>
            <a:r>
              <a:rPr lang="fr-FR" dirty="0" err="1"/>
              <a:t>definitions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8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 the </a:t>
            </a:r>
            <a:r>
              <a:rPr lang="fr-FR" dirty="0" err="1"/>
              <a:t>alerts</a:t>
            </a:r>
            <a:r>
              <a:rPr lang="fr-FR" dirty="0"/>
              <a:t> </a:t>
            </a:r>
            <a:r>
              <a:rPr lang="fr-FR" dirty="0" err="1"/>
              <a:t>tresholds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in the country for </a:t>
            </a:r>
            <a:r>
              <a:rPr lang="fr-FR" dirty="0" err="1"/>
              <a:t>diseases</a:t>
            </a:r>
            <a:r>
              <a:rPr lang="fr-FR" dirty="0"/>
              <a:t>/syndromes to be </a:t>
            </a:r>
            <a:r>
              <a:rPr lang="fr-FR" dirty="0" err="1"/>
              <a:t>weekly</a:t>
            </a:r>
            <a:r>
              <a:rPr lang="fr-FR" dirty="0"/>
              <a:t> </a:t>
            </a:r>
            <a:r>
              <a:rPr lang="fr-FR" dirty="0" err="1"/>
              <a:t>reported</a:t>
            </a:r>
            <a:r>
              <a:rPr lang="fr-FR" dirty="0"/>
              <a:t> (e.g. 2 cases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meningitis</a:t>
            </a:r>
            <a:r>
              <a:rPr lang="fr-FR" dirty="0"/>
              <a:t> per </a:t>
            </a:r>
            <a:r>
              <a:rPr lang="fr-FR" dirty="0" err="1"/>
              <a:t>week</a:t>
            </a:r>
            <a:r>
              <a:rPr lang="fr-FR" dirty="0"/>
              <a:t> for an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facility</a:t>
            </a:r>
            <a:r>
              <a:rPr lang="fr-FR" dirty="0"/>
              <a:t>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65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92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33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objective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facilitate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data reporting and data management to </a:t>
            </a:r>
            <a:r>
              <a:rPr lang="fr-FR" dirty="0" err="1"/>
              <a:t>detect</a:t>
            </a:r>
            <a:r>
              <a:rPr lang="fr-FR" dirty="0"/>
              <a:t> and </a:t>
            </a:r>
            <a:r>
              <a:rPr lang="fr-FR" dirty="0" err="1"/>
              <a:t>respond</a:t>
            </a:r>
            <a:r>
              <a:rPr lang="fr-FR" dirty="0"/>
              <a:t> to </a:t>
            </a:r>
            <a:r>
              <a:rPr lang="fr-FR" dirty="0" err="1"/>
              <a:t>outbreaks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57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facilities</a:t>
            </a:r>
            <a:r>
              <a:rPr lang="fr-FR" dirty="0"/>
              <a:t> are in charge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weekly</a:t>
            </a:r>
            <a:r>
              <a:rPr lang="fr-FR" dirty="0"/>
              <a:t> or </a:t>
            </a: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aggregated</a:t>
            </a:r>
            <a:r>
              <a:rPr lang="fr-FR" dirty="0"/>
              <a:t> reports </a:t>
            </a:r>
            <a:r>
              <a:rPr lang="fr-FR" dirty="0" err="1"/>
              <a:t>using</a:t>
            </a:r>
            <a:r>
              <a:rPr lang="fr-FR" dirty="0"/>
              <a:t> Argus on </a:t>
            </a:r>
            <a:r>
              <a:rPr lang="fr-FR" dirty="0" err="1"/>
              <a:t>their</a:t>
            </a:r>
            <a:r>
              <a:rPr lang="fr-FR" dirty="0"/>
              <a:t> Android phones.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alerts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serious</a:t>
            </a:r>
            <a:r>
              <a:rPr lang="fr-FR" dirty="0"/>
              <a:t> or </a:t>
            </a:r>
            <a:r>
              <a:rPr lang="fr-FR" dirty="0" err="1"/>
              <a:t>unexpected</a:t>
            </a:r>
            <a:r>
              <a:rPr lang="fr-FR" dirty="0"/>
              <a:t> public </a:t>
            </a:r>
            <a:r>
              <a:rPr lang="fr-FR" dirty="0" err="1"/>
              <a:t>health</a:t>
            </a:r>
            <a:r>
              <a:rPr lang="fr-FR" dirty="0"/>
              <a:t> events, </a:t>
            </a:r>
            <a:r>
              <a:rPr lang="fr-FR" dirty="0" err="1"/>
              <a:t>alerts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forwarded</a:t>
            </a:r>
            <a:r>
              <a:rPr lang="fr-FR" dirty="0"/>
              <a:t> to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personnal</a:t>
            </a:r>
            <a:r>
              <a:rPr lang="fr-FR" dirty="0"/>
              <a:t> mobile phones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supervisors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704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394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Weekly</a:t>
            </a:r>
            <a:r>
              <a:rPr lang="fr-FR" dirty="0"/>
              <a:t> reports and </a:t>
            </a:r>
            <a:r>
              <a:rPr lang="fr-FR" dirty="0" err="1"/>
              <a:t>alerts</a:t>
            </a:r>
            <a:r>
              <a:rPr lang="fr-FR" dirty="0"/>
              <a:t> are sent </a:t>
            </a:r>
            <a:r>
              <a:rPr lang="fr-FR" dirty="0" err="1"/>
              <a:t>through</a:t>
            </a:r>
            <a:r>
              <a:rPr lang="fr-FR" dirty="0"/>
              <a:t> SMS to a central </a:t>
            </a:r>
            <a:r>
              <a:rPr lang="fr-FR" dirty="0" err="1"/>
              <a:t>server</a:t>
            </a:r>
            <a:r>
              <a:rPr lang="fr-FR" dirty="0"/>
              <a:t> </a:t>
            </a:r>
            <a:r>
              <a:rPr lang="fr-FR" dirty="0" err="1"/>
              <a:t>located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ministry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Health.</a:t>
            </a:r>
          </a:p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central </a:t>
            </a:r>
            <a:r>
              <a:rPr lang="fr-FR" dirty="0" err="1"/>
              <a:t>server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SMS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sends</a:t>
            </a:r>
            <a:r>
              <a:rPr lang="fr-FR" dirty="0"/>
              <a:t> </a:t>
            </a:r>
            <a:r>
              <a:rPr lang="fr-FR" dirty="0" err="1"/>
              <a:t>back</a:t>
            </a:r>
            <a:r>
              <a:rPr lang="fr-FR" dirty="0"/>
              <a:t> SMS to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facilities</a:t>
            </a:r>
            <a:r>
              <a:rPr lang="fr-FR" dirty="0"/>
              <a:t> to </a:t>
            </a:r>
            <a:r>
              <a:rPr lang="fr-FR" dirty="0" err="1"/>
              <a:t>confirm</a:t>
            </a:r>
            <a:r>
              <a:rPr lang="fr-FR" dirty="0"/>
              <a:t> </a:t>
            </a:r>
            <a:r>
              <a:rPr lang="fr-FR" dirty="0" err="1"/>
              <a:t>reception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363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central </a:t>
            </a:r>
            <a:r>
              <a:rPr lang="fr-FR" dirty="0" err="1"/>
              <a:t>server</a:t>
            </a:r>
            <a:r>
              <a:rPr lang="fr-FR" dirty="0"/>
              <a:t> </a:t>
            </a:r>
            <a:r>
              <a:rPr lang="fr-FR" dirty="0" err="1"/>
              <a:t>puts</a:t>
            </a:r>
            <a:r>
              <a:rPr lang="fr-FR" dirty="0"/>
              <a:t> </a:t>
            </a:r>
            <a:r>
              <a:rPr lang="fr-FR" dirty="0" err="1"/>
              <a:t>online</a:t>
            </a:r>
            <a:r>
              <a:rPr lang="fr-FR" dirty="0"/>
              <a:t> an Argus </a:t>
            </a:r>
            <a:r>
              <a:rPr lang="fr-FR" dirty="0" err="1"/>
              <a:t>website</a:t>
            </a:r>
            <a:r>
              <a:rPr lang="fr-FR" dirty="0"/>
              <a:t> to </a:t>
            </a:r>
            <a:r>
              <a:rPr lang="fr-FR" dirty="0" err="1"/>
              <a:t>allow</a:t>
            </a:r>
            <a:r>
              <a:rPr lang="fr-FR" dirty="0"/>
              <a:t> </a:t>
            </a:r>
            <a:r>
              <a:rPr lang="fr-FR" dirty="0" err="1"/>
              <a:t>all</a:t>
            </a:r>
            <a:r>
              <a:rPr lang="fr-FR" dirty="0"/>
              <a:t> </a:t>
            </a:r>
            <a:r>
              <a:rPr lang="fr-FR" dirty="0" err="1"/>
              <a:t>levels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surveillance </a:t>
            </a:r>
            <a:r>
              <a:rPr lang="fr-FR" dirty="0" err="1"/>
              <a:t>system</a:t>
            </a:r>
            <a:r>
              <a:rPr lang="fr-FR" dirty="0"/>
              <a:t> to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reports, </a:t>
            </a:r>
            <a:r>
              <a:rPr lang="fr-FR" dirty="0" err="1"/>
              <a:t>validate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, </a:t>
            </a:r>
            <a:r>
              <a:rPr lang="fr-FR" dirty="0" err="1"/>
              <a:t>view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epidemiological</a:t>
            </a:r>
            <a:r>
              <a:rPr lang="fr-FR" dirty="0"/>
              <a:t> situation and </a:t>
            </a:r>
            <a:r>
              <a:rPr lang="fr-FR" dirty="0" err="1"/>
              <a:t>perform</a:t>
            </a:r>
            <a:r>
              <a:rPr lang="fr-FR" dirty="0"/>
              <a:t> custom analyses.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66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147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5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484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Copy-paste</a:t>
            </a:r>
            <a:r>
              <a:rPr lang="fr-FR" dirty="0"/>
              <a:t> the brochures and instructions documents </a:t>
            </a:r>
            <a:r>
              <a:rPr lang="fr-FR" dirty="0" err="1"/>
              <a:t>provided</a:t>
            </a:r>
            <a:r>
              <a:rPr lang="fr-FR" dirty="0"/>
              <a:t> to the </a:t>
            </a:r>
            <a:r>
              <a:rPr lang="fr-FR" dirty="0" err="1"/>
              <a:t>users</a:t>
            </a:r>
            <a:r>
              <a:rPr lang="fr-FR" dirty="0"/>
              <a:t>.</a:t>
            </a:r>
          </a:p>
          <a:p>
            <a:r>
              <a:rPr lang="fr-FR" dirty="0"/>
              <a:t>In the following slides, the </a:t>
            </a:r>
            <a:r>
              <a:rPr lang="fr-FR" dirty="0" err="1"/>
              <a:t>activity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provide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user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brochure/instruction document on </a:t>
            </a:r>
            <a:r>
              <a:rPr lang="fr-FR" dirty="0" err="1"/>
              <a:t>how</a:t>
            </a:r>
            <a:r>
              <a:rPr lang="fr-FR" dirty="0"/>
              <a:t> to use Argus and ask them to </a:t>
            </a:r>
            <a:r>
              <a:rPr lang="fr-FR" dirty="0" err="1"/>
              <a:t>complete</a:t>
            </a:r>
            <a:r>
              <a:rPr lang="fr-FR" dirty="0"/>
              <a:t> the following </a:t>
            </a:r>
            <a:r>
              <a:rPr lang="fr-FR" dirty="0" err="1"/>
              <a:t>tasks</a:t>
            </a:r>
            <a:r>
              <a:rPr lang="fr-FR" dirty="0"/>
              <a:t>: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Turn</a:t>
            </a:r>
            <a:r>
              <a:rPr lang="fr-FR" dirty="0"/>
              <a:t>-on </a:t>
            </a:r>
            <a:r>
              <a:rPr lang="fr-FR" dirty="0" err="1"/>
              <a:t>the</a:t>
            </a:r>
            <a:r>
              <a:rPr lang="fr-FR" dirty="0"/>
              <a:t> phone.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Send</a:t>
            </a:r>
            <a:r>
              <a:rPr lang="fr-FR" dirty="0"/>
              <a:t> a </a:t>
            </a:r>
            <a:r>
              <a:rPr lang="fr-FR" dirty="0" err="1"/>
              <a:t>weekly</a:t>
            </a:r>
            <a:r>
              <a:rPr lang="fr-FR" dirty="0"/>
              <a:t> report.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Check</a:t>
            </a:r>
            <a:r>
              <a:rPr lang="fr-FR" dirty="0"/>
              <a:t> the </a:t>
            </a:r>
            <a:r>
              <a:rPr lang="fr-FR" dirty="0" err="1"/>
              <a:t>weekly</a:t>
            </a:r>
            <a:r>
              <a:rPr lang="fr-FR" dirty="0"/>
              <a:t> report has been </a:t>
            </a:r>
            <a:r>
              <a:rPr lang="fr-FR" dirty="0" err="1"/>
              <a:t>received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Identify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an </a:t>
            </a:r>
            <a:r>
              <a:rPr lang="fr-FR" dirty="0" err="1"/>
              <a:t>alert</a:t>
            </a:r>
            <a:r>
              <a:rPr lang="fr-FR" dirty="0"/>
              <a:t> threshold has been </a:t>
            </a:r>
            <a:r>
              <a:rPr lang="fr-FR" dirty="0" err="1"/>
              <a:t>reached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Send</a:t>
            </a:r>
            <a:r>
              <a:rPr lang="fr-FR" dirty="0"/>
              <a:t> an </a:t>
            </a:r>
            <a:r>
              <a:rPr lang="fr-FR" dirty="0" err="1"/>
              <a:t>alert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Check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has been </a:t>
            </a:r>
            <a:r>
              <a:rPr lang="fr-FR" dirty="0" err="1"/>
              <a:t>forwarded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Troubleshooting</a:t>
            </a:r>
            <a:r>
              <a:rPr lang="fr-FR" dirty="0"/>
              <a:t>.</a:t>
            </a:r>
          </a:p>
          <a:p>
            <a:r>
              <a:rPr lang="fr-FR" dirty="0"/>
              <a:t>T</a:t>
            </a:r>
            <a:r>
              <a:rPr lang="en-GB" dirty="0" err="1"/>
              <a:t>ake</a:t>
            </a:r>
            <a:r>
              <a:rPr lang="en-GB" dirty="0"/>
              <a:t> time to have a practical session to ensure each user feels comfortable to perform the above mentioned tasks.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449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Adapt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slide to the phone </a:t>
            </a:r>
            <a:r>
              <a:rPr lang="fr-FR" dirty="0" err="1"/>
              <a:t>model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the</a:t>
            </a:r>
            <a:r>
              <a:rPr lang="fr-FR" dirty="0"/>
              <a:t> country.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093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 on the slide a </a:t>
            </a:r>
            <a:r>
              <a:rPr lang="fr-FR" dirty="0" err="1"/>
              <a:t>completed</a:t>
            </a:r>
            <a:r>
              <a:rPr lang="fr-FR" dirty="0"/>
              <a:t> </a:t>
            </a:r>
            <a:r>
              <a:rPr lang="fr-FR" dirty="0" err="1"/>
              <a:t>weekly</a:t>
            </a:r>
            <a:r>
              <a:rPr lang="fr-FR" dirty="0"/>
              <a:t> report </a:t>
            </a:r>
            <a:r>
              <a:rPr lang="fr-FR" dirty="0" err="1"/>
              <a:t>form</a:t>
            </a:r>
            <a:r>
              <a:rPr lang="fr-FR" dirty="0"/>
              <a:t>.</a:t>
            </a:r>
          </a:p>
          <a:p>
            <a:r>
              <a:rPr lang="fr-FR" dirty="0"/>
              <a:t>Participants have to </a:t>
            </a:r>
            <a:r>
              <a:rPr lang="fr-FR" dirty="0" err="1"/>
              <a:t>follow</a:t>
            </a:r>
            <a:r>
              <a:rPr lang="fr-FR" dirty="0"/>
              <a:t> the instructions and use the mobile phone to </a:t>
            </a:r>
            <a:r>
              <a:rPr lang="fr-FR" dirty="0" err="1"/>
              <a:t>send</a:t>
            </a:r>
            <a:r>
              <a:rPr lang="fr-FR" dirty="0"/>
              <a:t> the </a:t>
            </a:r>
            <a:r>
              <a:rPr lang="fr-FR" dirty="0" err="1"/>
              <a:t>weekly</a:t>
            </a:r>
            <a:r>
              <a:rPr lang="fr-FR" dirty="0"/>
              <a:t> report on the screen </a:t>
            </a:r>
            <a:r>
              <a:rPr lang="fr-FR" dirty="0" err="1"/>
              <a:t>with</a:t>
            </a:r>
            <a:r>
              <a:rPr lang="fr-FR" dirty="0"/>
              <a:t> Argus.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499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Ask participants to </a:t>
            </a:r>
            <a:r>
              <a:rPr lang="fr-FR" dirty="0" err="1"/>
              <a:t>follow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instructions to </a:t>
            </a:r>
            <a:r>
              <a:rPr lang="fr-FR" dirty="0" err="1"/>
              <a:t>check</a:t>
            </a:r>
            <a:r>
              <a:rPr lang="fr-FR" dirty="0"/>
              <a:t> if the report sent </a:t>
            </a:r>
            <a:r>
              <a:rPr lang="fr-FR" dirty="0" err="1"/>
              <a:t>through</a:t>
            </a:r>
            <a:r>
              <a:rPr lang="fr-FR" dirty="0"/>
              <a:t> SMS has been </a:t>
            </a:r>
            <a:r>
              <a:rPr lang="fr-FR" dirty="0" err="1"/>
              <a:t>well</a:t>
            </a:r>
            <a:r>
              <a:rPr lang="fr-FR" dirty="0"/>
              <a:t> </a:t>
            </a:r>
            <a:r>
              <a:rPr lang="fr-FR" dirty="0" err="1"/>
              <a:t>received</a:t>
            </a:r>
            <a:r>
              <a:rPr lang="fr-FR" dirty="0"/>
              <a:t>.</a:t>
            </a:r>
          </a:p>
          <a:p>
            <a:r>
              <a:rPr lang="fr-FR" dirty="0" err="1"/>
              <a:t>Highlight</a:t>
            </a:r>
            <a:r>
              <a:rPr lang="fr-FR" dirty="0"/>
              <a:t> the </a:t>
            </a:r>
            <a:r>
              <a:rPr lang="fr-FR" dirty="0" err="1"/>
              <a:t>fact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a threshold has been </a:t>
            </a:r>
            <a:r>
              <a:rPr lang="fr-FR" dirty="0" err="1"/>
              <a:t>reached</a:t>
            </a:r>
            <a:r>
              <a:rPr lang="fr-FR" dirty="0"/>
              <a:t> for </a:t>
            </a:r>
            <a:r>
              <a:rPr lang="fr-FR" dirty="0" err="1"/>
              <a:t>one</a:t>
            </a:r>
            <a:r>
              <a:rPr lang="fr-FR" dirty="0"/>
              <a:t> </a:t>
            </a:r>
            <a:r>
              <a:rPr lang="fr-FR" dirty="0" err="1"/>
              <a:t>disease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investigate</a:t>
            </a:r>
            <a:r>
              <a:rPr lang="fr-FR" dirty="0"/>
              <a:t> the situation and </a:t>
            </a:r>
            <a:r>
              <a:rPr lang="fr-FR" dirty="0" err="1"/>
              <a:t>check</a:t>
            </a:r>
            <a:r>
              <a:rPr lang="fr-FR" dirty="0"/>
              <a:t> if control </a:t>
            </a:r>
            <a:r>
              <a:rPr lang="fr-FR" dirty="0" err="1"/>
              <a:t>measures</a:t>
            </a:r>
            <a:r>
              <a:rPr lang="fr-FR" dirty="0"/>
              <a:t> are </a:t>
            </a:r>
            <a:r>
              <a:rPr lang="fr-FR" dirty="0" err="1"/>
              <a:t>needed</a:t>
            </a:r>
            <a:r>
              <a:rPr lang="fr-FR" dirty="0"/>
              <a:t> in liaison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supervisors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279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sending</a:t>
            </a:r>
            <a:r>
              <a:rPr lang="fr-FR" dirty="0"/>
              <a:t> an </a:t>
            </a:r>
            <a:r>
              <a:rPr lang="fr-FR" dirty="0" err="1"/>
              <a:t>alert</a:t>
            </a:r>
            <a:r>
              <a:rPr lang="fr-FR" dirty="0"/>
              <a:t>, Argus will </a:t>
            </a:r>
            <a:r>
              <a:rPr lang="fr-FR" dirty="0" err="1"/>
              <a:t>forward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to the </a:t>
            </a:r>
            <a:r>
              <a:rPr lang="fr-FR" dirty="0" err="1"/>
              <a:t>personal</a:t>
            </a:r>
            <a:r>
              <a:rPr lang="fr-FR" dirty="0"/>
              <a:t> mobile phones </a:t>
            </a:r>
            <a:r>
              <a:rPr lang="fr-FR" dirty="0" err="1"/>
              <a:t>of</a:t>
            </a:r>
            <a:r>
              <a:rPr lang="fr-FR" dirty="0"/>
              <a:t> a </a:t>
            </a:r>
            <a:r>
              <a:rPr lang="fr-FR" dirty="0" err="1"/>
              <a:t>pre-selected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supervisors</a:t>
            </a:r>
            <a:r>
              <a:rPr lang="fr-FR" dirty="0"/>
              <a:t>.</a:t>
            </a:r>
          </a:p>
          <a:p>
            <a:r>
              <a:rPr lang="fr-FR" dirty="0"/>
              <a:t>Ask participants to </a:t>
            </a:r>
            <a:r>
              <a:rPr lang="fr-FR" dirty="0" err="1"/>
              <a:t>send</a:t>
            </a:r>
            <a:r>
              <a:rPr lang="fr-FR" dirty="0"/>
              <a:t> the following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Argus on the phone,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follow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instructions document.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Note </a:t>
            </a:r>
            <a:r>
              <a:rPr lang="fr-FR" dirty="0" err="1"/>
              <a:t>that</a:t>
            </a:r>
            <a:r>
              <a:rPr lang="fr-FR" dirty="0"/>
              <a:t> on  the </a:t>
            </a:r>
            <a:r>
              <a:rPr lang="fr-FR" dirty="0" err="1"/>
              <a:t>top-right</a:t>
            </a:r>
            <a:r>
              <a:rPr lang="fr-FR" dirty="0"/>
              <a:t> corner </a:t>
            </a:r>
            <a:r>
              <a:rPr lang="fr-FR" dirty="0" err="1"/>
              <a:t>of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screen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counter</a:t>
            </a:r>
            <a:r>
              <a:rPr lang="fr-FR" dirty="0"/>
              <a:t> to </a:t>
            </a:r>
            <a:r>
              <a:rPr lang="fr-FR" dirty="0" err="1"/>
              <a:t>indicate</a:t>
            </a:r>
            <a:r>
              <a:rPr lang="fr-FR" dirty="0"/>
              <a:t> </a:t>
            </a:r>
            <a:r>
              <a:rPr lang="fr-FR" dirty="0" err="1"/>
              <a:t>how</a:t>
            </a:r>
            <a:r>
              <a:rPr lang="fr-FR" dirty="0"/>
              <a:t> many </a:t>
            </a:r>
            <a:r>
              <a:rPr lang="fr-FR" dirty="0" err="1"/>
              <a:t>characters</a:t>
            </a:r>
            <a:r>
              <a:rPr lang="fr-FR" dirty="0"/>
              <a:t> can be sent in the </a:t>
            </a:r>
            <a:r>
              <a:rPr lang="fr-FR" dirty="0" err="1"/>
              <a:t>alert</a:t>
            </a:r>
            <a:r>
              <a:rPr lang="fr-FR" dirty="0"/>
              <a:t>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fr-FR" dirty="0"/>
              <a:t>The </a:t>
            </a:r>
            <a:r>
              <a:rPr lang="fr-FR" dirty="0" err="1"/>
              <a:t>text</a:t>
            </a:r>
            <a:r>
              <a:rPr lang="fr-FR" dirty="0"/>
              <a:t> on the screen </a:t>
            </a:r>
            <a:r>
              <a:rPr lang="fr-FR" dirty="0" err="1"/>
              <a:t>needs</a:t>
            </a:r>
            <a:r>
              <a:rPr lang="fr-FR" dirty="0"/>
              <a:t> to be </a:t>
            </a:r>
            <a:r>
              <a:rPr lang="fr-FR" dirty="0" err="1"/>
              <a:t>summarized</a:t>
            </a:r>
            <a:r>
              <a:rPr lang="fr-FR" dirty="0"/>
              <a:t> bu the </a:t>
            </a:r>
            <a:r>
              <a:rPr lang="fr-FR" dirty="0" err="1"/>
              <a:t>users</a:t>
            </a:r>
            <a:r>
              <a:rPr lang="fr-FR" dirty="0"/>
              <a:t> and only important information sent </a:t>
            </a:r>
            <a:r>
              <a:rPr lang="fr-FR" dirty="0" err="1"/>
              <a:t>using</a:t>
            </a:r>
            <a:r>
              <a:rPr lang="fr-FR" dirty="0"/>
              <a:t> Argus.</a:t>
            </a:r>
          </a:p>
          <a:p>
            <a:endParaRPr lang="fr-FR" dirty="0"/>
          </a:p>
          <a:p>
            <a:r>
              <a:rPr lang="fr-FR" dirty="0"/>
              <a:t>I</a:t>
            </a:r>
            <a:r>
              <a:rPr lang="en-GB" dirty="0"/>
              <a:t>f the alert is not received after some delay, users have to call or find another way to contact their supervisors.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394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 this slide, replace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picture</a:t>
            </a:r>
            <a:r>
              <a:rPr lang="fr-FR" dirty="0"/>
              <a:t> by </a:t>
            </a:r>
            <a:r>
              <a:rPr lang="fr-FR" dirty="0" err="1"/>
              <a:t>the</a:t>
            </a:r>
            <a:r>
              <a:rPr lang="fr-FR" dirty="0"/>
              <a:t> national guidelines for public </a:t>
            </a:r>
            <a:r>
              <a:rPr lang="fr-FR" dirty="0" err="1"/>
              <a:t>health</a:t>
            </a:r>
            <a:r>
              <a:rPr lang="fr-FR" dirty="0"/>
              <a:t> surveillance.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750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02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1353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888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/>
              <a:t>The main structure within the Argus system is based on a tree hierarchy of “sites”.  This hierarchy typically represents the geographical and/or administrative subdivisions within the country:</a:t>
            </a:r>
          </a:p>
          <a:p>
            <a:pPr lvl="0"/>
            <a:r>
              <a:rPr lang="en-GB" sz="1300" dirty="0"/>
              <a:t>Reports and alerts are sent from healthcare facilities at the bottom of the hierarchy (peripheral sites).</a:t>
            </a:r>
          </a:p>
          <a:p>
            <a:pPr lvl="0"/>
            <a:r>
              <a:rPr lang="en-GB" sz="1300" dirty="0"/>
              <a:t>Data then flow up through the upper level sites (e.g. first through the district, then the region, then it reaches the central level).</a:t>
            </a:r>
          </a:p>
          <a:p>
            <a:pPr lvl="0"/>
            <a:r>
              <a:rPr lang="en-GB" sz="1300" dirty="0"/>
              <a:t>At each level of the system, data from weekly or monthly reports are aggregated and validated, for example: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en-GB" sz="1300" dirty="0"/>
              <a:t>The district will validate or reject reports from its “child” healthcare facilities (i.e. healthcare facilities in its area of responsibility).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en-GB" sz="1300" dirty="0"/>
              <a:t>An aggregated report for the district is created and is to be validated or rejected by the parent region (i.e. the region in charge of the district).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en-GB" sz="1300" dirty="0"/>
              <a:t>An aggregated report for the region is created and is to be validated or rejected by the central level.</a:t>
            </a:r>
          </a:p>
          <a:p>
            <a:r>
              <a:rPr lang="en-GB" sz="1300" dirty="0"/>
              <a:t>The number of levels in the system is not limited and depends on the national setting.</a:t>
            </a:r>
          </a:p>
          <a:p>
            <a:r>
              <a:rPr lang="en-GB" sz="1300" dirty="0"/>
              <a:t>The peripheral sites (healthcare facilities) are in charge of sending alerts and weekly or monthly reports through SMS using the Argus application.</a:t>
            </a:r>
          </a:p>
          <a:p>
            <a:r>
              <a:rPr lang="en-GB" sz="1300" dirty="0"/>
              <a:t>The sites at the levels above healthcare facilities are in charge of: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en-GB" sz="1300" dirty="0"/>
              <a:t>validating or rejecting received reports from their child sites (for example in the figure District 1 and District 2 are the child sites of Region 1);</a:t>
            </a:r>
          </a:p>
          <a:p>
            <a:pPr marL="179068" indent="-179068">
              <a:buFont typeface="Arial" panose="020B0604020202020204" pitchFamily="34" charset="0"/>
              <a:buChar char="•"/>
            </a:pPr>
            <a:r>
              <a:rPr lang="en-GB" sz="1300" dirty="0"/>
              <a:t>reviewing the data analyses for their area of responsibility to check if there is any epidemiological threat requiring a rapid response.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963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 </a:t>
            </a:r>
            <a:r>
              <a:rPr lang="fr-FR" dirty="0" err="1"/>
              <a:t>the</a:t>
            </a:r>
            <a:r>
              <a:rPr lang="fr-FR" dirty="0"/>
              <a:t> correct URL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Argus Web Platform.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9588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77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1339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Put </a:t>
            </a:r>
            <a:r>
              <a:rPr lang="fr-FR" dirty="0" err="1"/>
              <a:t>the</a:t>
            </a:r>
            <a:r>
              <a:rPr lang="fr-FR" dirty="0"/>
              <a:t> contact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resource </a:t>
            </a:r>
            <a:r>
              <a:rPr lang="fr-FR" dirty="0" err="1"/>
              <a:t>person</a:t>
            </a:r>
            <a:r>
              <a:rPr lang="fr-FR" dirty="0"/>
              <a:t> for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users</a:t>
            </a:r>
            <a:r>
              <a:rPr lang="fr-FR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445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Ask participants about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purpose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public </a:t>
            </a:r>
            <a:r>
              <a:rPr lang="fr-FR" dirty="0" err="1"/>
              <a:t>health</a:t>
            </a:r>
            <a:r>
              <a:rPr lang="fr-FR" dirty="0"/>
              <a:t> surveillance.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8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objectives </a:t>
            </a:r>
            <a:r>
              <a:rPr lang="fr-FR" dirty="0" err="1"/>
              <a:t>of</a:t>
            </a:r>
            <a:r>
              <a:rPr lang="fr-FR" dirty="0"/>
              <a:t> public </a:t>
            </a:r>
            <a:r>
              <a:rPr lang="fr-FR" dirty="0" err="1"/>
              <a:t>health</a:t>
            </a:r>
            <a:r>
              <a:rPr lang="fr-FR" dirty="0"/>
              <a:t> surveillance:</a:t>
            </a:r>
          </a:p>
          <a:p>
            <a:pPr marL="122398" indent="-122398">
              <a:buFontTx/>
              <a:buChar char="-"/>
            </a:pPr>
            <a:r>
              <a:rPr lang="fr-FR" dirty="0" err="1"/>
              <a:t>Follow-up</a:t>
            </a:r>
            <a:r>
              <a:rPr lang="fr-FR" dirty="0"/>
              <a:t> trends in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cases for planning and monitoring.</a:t>
            </a:r>
          </a:p>
          <a:p>
            <a:pPr marL="122398" indent="-122398">
              <a:buFontTx/>
              <a:buChar char="-"/>
            </a:pPr>
            <a:r>
              <a:rPr lang="fr-FR" dirty="0"/>
              <a:t>Early </a:t>
            </a:r>
            <a:r>
              <a:rPr lang="fr-FR" dirty="0" err="1"/>
              <a:t>detect</a:t>
            </a:r>
            <a:r>
              <a:rPr lang="fr-FR" dirty="0"/>
              <a:t> cases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epidemic-prone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respond</a:t>
            </a:r>
            <a:r>
              <a:rPr lang="fr-FR" dirty="0"/>
              <a:t> </a:t>
            </a:r>
            <a:r>
              <a:rPr lang="fr-FR" dirty="0" err="1"/>
              <a:t>quickly</a:t>
            </a:r>
            <a:r>
              <a:rPr lang="fr-FR" dirty="0"/>
              <a:t> and </a:t>
            </a:r>
            <a:r>
              <a:rPr lang="fr-FR" dirty="0" err="1"/>
              <a:t>limit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spread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outbreaks</a:t>
            </a:r>
            <a:r>
              <a:rPr lang="fr-FR" dirty="0"/>
              <a:t>.</a:t>
            </a:r>
          </a:p>
          <a:p>
            <a:r>
              <a:rPr lang="fr-FR" dirty="0" err="1"/>
              <a:t>Depending</a:t>
            </a:r>
            <a:r>
              <a:rPr lang="fr-FR" dirty="0"/>
              <a:t> on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objectives,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modalities</a:t>
            </a:r>
            <a:r>
              <a:rPr lang="fr-FR" dirty="0"/>
              <a:t> to </a:t>
            </a:r>
            <a:r>
              <a:rPr lang="fr-FR" dirty="0" err="1"/>
              <a:t>perform</a:t>
            </a:r>
            <a:r>
              <a:rPr lang="fr-FR" dirty="0"/>
              <a:t> public </a:t>
            </a:r>
            <a:r>
              <a:rPr lang="fr-FR" dirty="0" err="1"/>
              <a:t>health</a:t>
            </a:r>
            <a:r>
              <a:rPr lang="fr-FR" dirty="0"/>
              <a:t> surveillance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943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032">
              <a:defRPr/>
            </a:pPr>
            <a:r>
              <a:rPr lang="fr-FR" dirty="0"/>
              <a:t>Replace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picture</a:t>
            </a:r>
            <a:r>
              <a:rPr lang="fr-FR" dirty="0"/>
              <a:t> by </a:t>
            </a:r>
            <a:r>
              <a:rPr lang="fr-FR" dirty="0" err="1"/>
              <a:t>the</a:t>
            </a:r>
            <a:r>
              <a:rPr lang="fr-FR" dirty="0"/>
              <a:t> national guidelines for public </a:t>
            </a:r>
            <a:r>
              <a:rPr lang="fr-FR" dirty="0" err="1"/>
              <a:t>health</a:t>
            </a:r>
            <a:r>
              <a:rPr lang="fr-FR" dirty="0"/>
              <a:t> surveillance.</a:t>
            </a:r>
          </a:p>
          <a:p>
            <a:pPr defTabSz="955032">
              <a:defRPr/>
            </a:pP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three</a:t>
            </a:r>
            <a:r>
              <a:rPr lang="fr-FR" dirty="0"/>
              <a:t> main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 for data reporting,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/syndromes are </a:t>
            </a:r>
            <a:r>
              <a:rPr lang="fr-FR" dirty="0" err="1"/>
              <a:t>reported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frequencies</a:t>
            </a:r>
            <a:r>
              <a:rPr lang="fr-FR" dirty="0"/>
              <a:t>:</a:t>
            </a:r>
          </a:p>
          <a:p>
            <a:pPr marL="179068" indent="-179068" defTabSz="955032">
              <a:buFontTx/>
              <a:buChar char="-"/>
              <a:defRPr/>
            </a:pPr>
            <a:r>
              <a:rPr lang="fr-FR" dirty="0" err="1"/>
              <a:t>Immediate</a:t>
            </a:r>
            <a:r>
              <a:rPr lang="fr-FR" dirty="0"/>
              <a:t> reporting: </a:t>
            </a:r>
            <a:r>
              <a:rPr lang="fr-FR" dirty="0" err="1"/>
              <a:t>diseases</a:t>
            </a:r>
            <a:r>
              <a:rPr lang="fr-FR" dirty="0"/>
              <a:t> and syndromes for </a:t>
            </a:r>
            <a:r>
              <a:rPr lang="fr-FR" dirty="0" err="1"/>
              <a:t>which</a:t>
            </a:r>
            <a:r>
              <a:rPr lang="fr-FR" dirty="0"/>
              <a:t> one case </a:t>
            </a:r>
            <a:r>
              <a:rPr lang="fr-FR" dirty="0" err="1"/>
              <a:t>may</a:t>
            </a:r>
            <a:r>
              <a:rPr lang="fr-FR" dirty="0"/>
              <a:t> signal an </a:t>
            </a:r>
            <a:r>
              <a:rPr lang="fr-FR" dirty="0" err="1"/>
              <a:t>outbreak</a:t>
            </a:r>
            <a:r>
              <a:rPr lang="fr-FR" dirty="0"/>
              <a:t> and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immediate</a:t>
            </a:r>
            <a:r>
              <a:rPr lang="fr-FR" dirty="0"/>
              <a:t> control </a:t>
            </a:r>
            <a:r>
              <a:rPr lang="fr-FR" dirty="0" err="1"/>
              <a:t>measures</a:t>
            </a:r>
            <a:r>
              <a:rPr lang="fr-FR" dirty="0"/>
              <a:t> are </a:t>
            </a:r>
            <a:r>
              <a:rPr lang="fr-FR" dirty="0" err="1"/>
              <a:t>needed</a:t>
            </a:r>
            <a:r>
              <a:rPr lang="fr-FR" dirty="0"/>
              <a:t> to prevent the spread </a:t>
            </a:r>
            <a:r>
              <a:rPr lang="fr-FR" dirty="0" err="1"/>
              <a:t>of</a:t>
            </a:r>
            <a:r>
              <a:rPr lang="fr-FR" dirty="0"/>
              <a:t> the </a:t>
            </a:r>
            <a:r>
              <a:rPr lang="fr-FR" dirty="0" err="1"/>
              <a:t>disease</a:t>
            </a:r>
            <a:r>
              <a:rPr lang="fr-FR" dirty="0"/>
              <a:t> (high </a:t>
            </a:r>
            <a:r>
              <a:rPr lang="fr-FR" dirty="0" err="1"/>
              <a:t>transmibility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 or </a:t>
            </a:r>
            <a:r>
              <a:rPr lang="fr-FR" dirty="0" err="1"/>
              <a:t>highly</a:t>
            </a:r>
            <a:r>
              <a:rPr lang="fr-FR" dirty="0"/>
              <a:t> </a:t>
            </a:r>
            <a:r>
              <a:rPr lang="fr-FR" dirty="0" err="1"/>
              <a:t>pathogenic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acute </a:t>
            </a:r>
            <a:r>
              <a:rPr lang="fr-FR" dirty="0" err="1"/>
              <a:t>flacid</a:t>
            </a:r>
            <a:r>
              <a:rPr lang="fr-FR" dirty="0"/>
              <a:t> </a:t>
            </a:r>
            <a:r>
              <a:rPr lang="fr-FR" dirty="0" err="1"/>
              <a:t>paralysis</a:t>
            </a:r>
            <a:r>
              <a:rPr lang="fr-FR" dirty="0"/>
              <a:t>, acute </a:t>
            </a:r>
            <a:r>
              <a:rPr lang="fr-FR" dirty="0" err="1"/>
              <a:t>watery</a:t>
            </a:r>
            <a:r>
              <a:rPr lang="fr-FR" dirty="0"/>
              <a:t> </a:t>
            </a:r>
            <a:r>
              <a:rPr lang="fr-FR" dirty="0" err="1"/>
              <a:t>diarrhea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deshydratation</a:t>
            </a:r>
            <a:r>
              <a:rPr lang="fr-FR" dirty="0"/>
              <a:t>, </a:t>
            </a:r>
            <a:r>
              <a:rPr lang="fr-FR" dirty="0" err="1"/>
              <a:t>hemorragic</a:t>
            </a:r>
            <a:r>
              <a:rPr lang="fr-FR" dirty="0"/>
              <a:t> </a:t>
            </a:r>
            <a:r>
              <a:rPr lang="fr-FR" dirty="0" err="1"/>
              <a:t>fever</a:t>
            </a:r>
            <a:r>
              <a:rPr lang="fr-FR" dirty="0"/>
              <a:t>).</a:t>
            </a:r>
          </a:p>
          <a:p>
            <a:pPr marL="179068" indent="-179068" defTabSz="955032">
              <a:buFontTx/>
              <a:buChar char="-"/>
              <a:defRPr/>
            </a:pPr>
            <a:r>
              <a:rPr lang="fr-FR" dirty="0" err="1"/>
              <a:t>Weekly</a:t>
            </a:r>
            <a:r>
              <a:rPr lang="fr-FR" dirty="0"/>
              <a:t> </a:t>
            </a:r>
            <a:r>
              <a:rPr lang="fr-FR" dirty="0" err="1"/>
              <a:t>aggregated</a:t>
            </a:r>
            <a:r>
              <a:rPr lang="fr-FR" dirty="0"/>
              <a:t> reporting: for </a:t>
            </a:r>
            <a:r>
              <a:rPr lang="fr-FR" dirty="0" err="1"/>
              <a:t>diseases</a:t>
            </a:r>
            <a:r>
              <a:rPr lang="fr-FR" dirty="0"/>
              <a:t> and syndromes </a:t>
            </a:r>
            <a:r>
              <a:rPr lang="fr-FR" dirty="0" err="1"/>
              <a:t>with</a:t>
            </a:r>
            <a:r>
              <a:rPr lang="fr-FR" dirty="0"/>
              <a:t> an epidemic </a:t>
            </a:r>
            <a:r>
              <a:rPr lang="fr-FR" dirty="0" err="1"/>
              <a:t>potential</a:t>
            </a:r>
            <a:r>
              <a:rPr lang="fr-FR" dirty="0"/>
              <a:t>, for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cases must be </a:t>
            </a:r>
            <a:r>
              <a:rPr lang="fr-FR" dirty="0" err="1"/>
              <a:t>closely</a:t>
            </a:r>
            <a:r>
              <a:rPr lang="fr-FR" dirty="0"/>
              <a:t> </a:t>
            </a:r>
            <a:r>
              <a:rPr lang="fr-FR" dirty="0" err="1"/>
              <a:t>monitored</a:t>
            </a:r>
            <a:r>
              <a:rPr lang="fr-FR" dirty="0"/>
              <a:t> to </a:t>
            </a:r>
            <a:r>
              <a:rPr lang="fr-FR" dirty="0" err="1"/>
              <a:t>detect</a:t>
            </a:r>
            <a:r>
              <a:rPr lang="fr-FR" dirty="0"/>
              <a:t> an </a:t>
            </a:r>
            <a:r>
              <a:rPr lang="fr-FR" dirty="0" err="1"/>
              <a:t>outbreak</a:t>
            </a:r>
            <a:r>
              <a:rPr lang="fr-FR" dirty="0"/>
              <a:t> as </a:t>
            </a:r>
            <a:r>
              <a:rPr lang="fr-FR" dirty="0" err="1"/>
              <a:t>soon</a:t>
            </a:r>
            <a:r>
              <a:rPr lang="fr-FR" dirty="0"/>
              <a:t> as possible but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</a:t>
            </a:r>
            <a:r>
              <a:rPr lang="fr-FR" dirty="0" err="1"/>
              <a:t>sporadic</a:t>
            </a:r>
            <a:r>
              <a:rPr lang="fr-FR" dirty="0"/>
              <a:t> cases or are </a:t>
            </a:r>
            <a:r>
              <a:rPr lang="fr-FR" dirty="0" err="1"/>
              <a:t>endemic</a:t>
            </a:r>
            <a:r>
              <a:rPr lang="fr-FR" dirty="0"/>
              <a:t> in the area (e.g. </a:t>
            </a:r>
            <a:r>
              <a:rPr lang="fr-FR" dirty="0" err="1"/>
              <a:t>meningitis</a:t>
            </a:r>
            <a:r>
              <a:rPr lang="fr-FR" dirty="0"/>
              <a:t>, acute </a:t>
            </a:r>
            <a:r>
              <a:rPr lang="fr-FR" dirty="0" err="1"/>
              <a:t>jaundice</a:t>
            </a:r>
            <a:r>
              <a:rPr lang="fr-FR" dirty="0"/>
              <a:t> syndrome).</a:t>
            </a:r>
          </a:p>
          <a:p>
            <a:pPr marL="179068" indent="-179068" defTabSz="955032">
              <a:buFontTx/>
              <a:buChar char="-"/>
              <a:defRPr/>
            </a:pPr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aggregated</a:t>
            </a:r>
            <a:r>
              <a:rPr lang="fr-FR" dirty="0"/>
              <a:t> reporting: for </a:t>
            </a:r>
            <a:r>
              <a:rPr lang="fr-FR" dirty="0" err="1"/>
              <a:t>diseases</a:t>
            </a:r>
            <a:r>
              <a:rPr lang="fr-FR" dirty="0"/>
              <a:t> and syndromes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don’t</a:t>
            </a:r>
            <a:r>
              <a:rPr lang="fr-FR" dirty="0"/>
              <a:t> pose an epidemic risk and for </a:t>
            </a:r>
            <a:r>
              <a:rPr lang="fr-FR" dirty="0" err="1"/>
              <a:t>which</a:t>
            </a:r>
            <a:r>
              <a:rPr lang="fr-FR" dirty="0"/>
              <a:t> control </a:t>
            </a:r>
            <a:r>
              <a:rPr lang="fr-FR" dirty="0" err="1"/>
              <a:t>measures</a:t>
            </a:r>
            <a:r>
              <a:rPr lang="fr-FR" dirty="0"/>
              <a:t> can wait a </a:t>
            </a:r>
            <a:r>
              <a:rPr lang="fr-FR" dirty="0" err="1"/>
              <a:t>few</a:t>
            </a:r>
            <a:r>
              <a:rPr lang="fr-FR" dirty="0"/>
              <a:t> </a:t>
            </a:r>
            <a:r>
              <a:rPr lang="fr-FR" dirty="0" err="1"/>
              <a:t>weeks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further</a:t>
            </a:r>
            <a:r>
              <a:rPr lang="fr-FR" dirty="0"/>
              <a:t> spread, </a:t>
            </a:r>
            <a:r>
              <a:rPr lang="fr-FR" dirty="0" err="1"/>
              <a:t>their</a:t>
            </a:r>
            <a:r>
              <a:rPr lang="fr-FR" dirty="0"/>
              <a:t> surveillance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mainly</a:t>
            </a:r>
            <a:r>
              <a:rPr lang="fr-FR" dirty="0"/>
              <a:t> for </a:t>
            </a:r>
            <a:r>
              <a:rPr lang="fr-FR" dirty="0" err="1"/>
              <a:t>programmatic</a:t>
            </a:r>
            <a:r>
              <a:rPr lang="fr-FR" dirty="0"/>
              <a:t> and </a:t>
            </a:r>
            <a:r>
              <a:rPr lang="fr-FR" dirty="0" err="1"/>
              <a:t>planing</a:t>
            </a:r>
            <a:r>
              <a:rPr lang="fr-FR" dirty="0"/>
              <a:t> </a:t>
            </a:r>
            <a:r>
              <a:rPr lang="fr-FR" dirty="0" err="1"/>
              <a:t>purposes</a:t>
            </a:r>
            <a:r>
              <a:rPr lang="fr-FR" dirty="0"/>
              <a:t> (e.g. </a:t>
            </a:r>
            <a:r>
              <a:rPr lang="fr-FR" dirty="0" err="1"/>
              <a:t>chronic</a:t>
            </a:r>
            <a:r>
              <a:rPr lang="fr-FR" dirty="0"/>
              <a:t> </a:t>
            </a:r>
            <a:r>
              <a:rPr lang="fr-FR" dirty="0" err="1"/>
              <a:t>disease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diabetes</a:t>
            </a:r>
            <a:r>
              <a:rPr lang="fr-FR" dirty="0"/>
              <a:t> </a:t>
            </a:r>
            <a:r>
              <a:rPr lang="fr-FR" dirty="0" err="1"/>
              <a:t>mellitus</a:t>
            </a:r>
            <a:r>
              <a:rPr lang="fr-FR" dirty="0"/>
              <a:t>, malaria in </a:t>
            </a:r>
            <a:r>
              <a:rPr lang="fr-FR" dirty="0" err="1"/>
              <a:t>endemic</a:t>
            </a:r>
            <a:r>
              <a:rPr lang="fr-FR" dirty="0"/>
              <a:t> areas, AIDS).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39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020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Infographics</a:t>
            </a:r>
            <a:r>
              <a:rPr lang="fr-FR" dirty="0"/>
              <a:t> to show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sooner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, the </a:t>
            </a:r>
            <a:r>
              <a:rPr lang="fr-FR" dirty="0" err="1"/>
              <a:t>sooner</a:t>
            </a:r>
            <a:r>
              <a:rPr lang="fr-FR" dirty="0"/>
              <a:t> the control </a:t>
            </a:r>
            <a:r>
              <a:rPr lang="fr-FR" dirty="0" err="1"/>
              <a:t>measures</a:t>
            </a:r>
            <a:r>
              <a:rPr lang="fr-FR" dirty="0"/>
              <a:t> are put in place, and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impact the </a:t>
            </a:r>
            <a:r>
              <a:rPr lang="fr-FR" dirty="0" err="1"/>
              <a:t>outbreak</a:t>
            </a:r>
            <a:r>
              <a:rPr lang="fr-FR" dirty="0"/>
              <a:t> will have.</a:t>
            </a:r>
          </a:p>
          <a:p>
            <a:r>
              <a:rPr lang="fr-FR" dirty="0"/>
              <a:t>green people are </a:t>
            </a:r>
            <a:r>
              <a:rPr lang="fr-FR" dirty="0" err="1"/>
              <a:t>healthy</a:t>
            </a:r>
            <a:r>
              <a:rPr lang="fr-FR" dirty="0"/>
              <a:t> people, </a:t>
            </a:r>
            <a:r>
              <a:rPr lang="fr-FR" dirty="0" err="1"/>
              <a:t>red</a:t>
            </a:r>
            <a:r>
              <a:rPr lang="fr-FR" dirty="0"/>
              <a:t> people are </a:t>
            </a:r>
            <a:r>
              <a:rPr lang="fr-FR" dirty="0" err="1"/>
              <a:t>sick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214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Infographics</a:t>
            </a:r>
            <a:r>
              <a:rPr lang="fr-FR" dirty="0"/>
              <a:t> to show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sooner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triggered</a:t>
            </a:r>
            <a:r>
              <a:rPr lang="fr-FR" dirty="0"/>
              <a:t>, the </a:t>
            </a:r>
            <a:r>
              <a:rPr lang="fr-FR" dirty="0" err="1"/>
              <a:t>sooner</a:t>
            </a:r>
            <a:r>
              <a:rPr lang="fr-FR" dirty="0"/>
              <a:t> the control </a:t>
            </a:r>
            <a:r>
              <a:rPr lang="fr-FR" dirty="0" err="1"/>
              <a:t>measures</a:t>
            </a:r>
            <a:r>
              <a:rPr lang="fr-FR" dirty="0"/>
              <a:t> are put in place, and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impact the </a:t>
            </a:r>
            <a:r>
              <a:rPr lang="fr-FR" dirty="0" err="1"/>
              <a:t>outbreak</a:t>
            </a:r>
            <a:r>
              <a:rPr lang="fr-FR" dirty="0"/>
              <a:t> will have.</a:t>
            </a:r>
          </a:p>
          <a:p>
            <a:r>
              <a:rPr lang="fr-FR" dirty="0"/>
              <a:t>Green people are </a:t>
            </a:r>
            <a:r>
              <a:rPr lang="fr-FR" dirty="0" err="1"/>
              <a:t>healthy</a:t>
            </a:r>
            <a:r>
              <a:rPr lang="fr-FR" dirty="0"/>
              <a:t> people, </a:t>
            </a:r>
            <a:r>
              <a:rPr lang="fr-FR" dirty="0" err="1"/>
              <a:t>red</a:t>
            </a:r>
            <a:r>
              <a:rPr lang="fr-FR" dirty="0"/>
              <a:t> people are </a:t>
            </a:r>
            <a:r>
              <a:rPr lang="fr-FR" dirty="0" err="1"/>
              <a:t>sick</a:t>
            </a:r>
            <a:r>
              <a:rPr lang="fr-FR" dirty="0"/>
              <a:t> and people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red</a:t>
            </a:r>
            <a:r>
              <a:rPr lang="fr-FR" dirty="0"/>
              <a:t> cross are </a:t>
            </a:r>
            <a:r>
              <a:rPr lang="fr-FR" dirty="0" err="1"/>
              <a:t>dead</a:t>
            </a:r>
            <a:r>
              <a:rPr lang="fr-FR" dirty="0"/>
              <a:t>:</a:t>
            </a:r>
          </a:p>
          <a:p>
            <a:r>
              <a:rPr lang="fr-FR" dirty="0"/>
              <a:t>-     </a:t>
            </a:r>
            <a:r>
              <a:rPr lang="fr-FR" dirty="0" err="1"/>
              <a:t>Without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infected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9 </a:t>
            </a:r>
            <a:r>
              <a:rPr lang="fr-FR" dirty="0" err="1"/>
              <a:t>deaths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10 </a:t>
            </a:r>
            <a:r>
              <a:rPr lang="fr-FR" dirty="0" err="1"/>
              <a:t>persons</a:t>
            </a:r>
            <a:r>
              <a:rPr lang="fr-FR" dirty="0"/>
              <a:t> are </a:t>
            </a:r>
            <a:r>
              <a:rPr lang="fr-FR" dirty="0" err="1"/>
              <a:t>infected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3 </a:t>
            </a:r>
            <a:r>
              <a:rPr lang="fr-FR" dirty="0" err="1"/>
              <a:t>deaths</a:t>
            </a:r>
            <a:r>
              <a:rPr lang="fr-FR" dirty="0"/>
              <a:t>.</a:t>
            </a:r>
          </a:p>
          <a:p>
            <a:pPr marL="179068" indent="-179068">
              <a:buFontTx/>
              <a:buChar char="-"/>
            </a:pPr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r>
              <a:rPr lang="fr-FR" dirty="0"/>
              <a:t>: </a:t>
            </a:r>
            <a:r>
              <a:rPr lang="en-GB" dirty="0"/>
              <a:t>5 persons are infected, no death.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1DA4-F791-4187-AB9F-04D6B69E76B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18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Grouper 2"/>
          <p:cNvGrpSpPr/>
          <p:nvPr userDrawn="1"/>
        </p:nvGrpSpPr>
        <p:grpSpPr>
          <a:xfrm>
            <a:off x="0" y="1762372"/>
            <a:ext cx="9144000" cy="3058800"/>
            <a:chOff x="0" y="1762372"/>
            <a:chExt cx="9144000" cy="3058800"/>
          </a:xfrm>
        </p:grpSpPr>
        <p:sp>
          <p:nvSpPr>
            <p:cNvPr id="19" name="object 14"/>
            <p:cNvSpPr/>
            <p:nvPr/>
          </p:nvSpPr>
          <p:spPr>
            <a:xfrm>
              <a:off x="0" y="1820494"/>
              <a:ext cx="9144000" cy="2942590"/>
            </a:xfrm>
            <a:custGeom>
              <a:avLst/>
              <a:gdLst/>
              <a:ahLst/>
              <a:cxnLst/>
              <a:rect l="l" t="t" r="r" b="b"/>
              <a:pathLst>
                <a:path w="9144000" h="2942590">
                  <a:moveTo>
                    <a:pt x="0" y="2942564"/>
                  </a:moveTo>
                  <a:lnTo>
                    <a:pt x="9144000" y="294256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942564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" name="Grouper 1"/>
            <p:cNvGrpSpPr/>
            <p:nvPr userDrawn="1"/>
          </p:nvGrpSpPr>
          <p:grpSpPr>
            <a:xfrm>
              <a:off x="0" y="1762372"/>
              <a:ext cx="9144000" cy="3058800"/>
              <a:chOff x="0" y="1762372"/>
              <a:chExt cx="9144000" cy="3058800"/>
            </a:xfrm>
          </p:grpSpPr>
          <p:sp>
            <p:nvSpPr>
              <p:cNvPr id="20" name="object 15"/>
              <p:cNvSpPr/>
              <p:nvPr/>
            </p:nvSpPr>
            <p:spPr>
              <a:xfrm>
                <a:off x="0" y="1762372"/>
                <a:ext cx="9144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144000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24168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6"/>
              <p:cNvSpPr/>
              <p:nvPr/>
            </p:nvSpPr>
            <p:spPr>
              <a:xfrm>
                <a:off x="0" y="4821172"/>
                <a:ext cx="91440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144000">
                    <a:moveTo>
                      <a:pt x="0" y="0"/>
                    </a:moveTo>
                    <a:lnTo>
                      <a:pt x="9144000" y="0"/>
                    </a:lnTo>
                  </a:path>
                </a:pathLst>
              </a:custGeom>
              <a:ln w="24168">
                <a:solidFill>
                  <a:schemeClr val="tx1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23" name="Image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43" y="956148"/>
            <a:ext cx="1161288" cy="1155192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>
          <a:xfrm>
            <a:off x="457200" y="2438400"/>
            <a:ext cx="8229600" cy="1752600"/>
          </a:xfrm>
          <a:prstGeom prst="rect">
            <a:avLst/>
          </a:prstGeom>
        </p:spPr>
        <p:txBody>
          <a:bodyPr vert="horz">
            <a:normAutofit/>
          </a:bodyPr>
          <a:lstStyle>
            <a:lvl1pPr algn="ctr">
              <a:defRPr lang="fr-FR" sz="3800" b="1" kern="1200" dirty="0">
                <a:solidFill>
                  <a:srgbClr val="FFFFFF"/>
                </a:solidFill>
                <a:latin typeface="Trebuchet MS" charset="0"/>
                <a:ea typeface="+mn-ea"/>
                <a:cs typeface="+mn-cs"/>
              </a:defRPr>
            </a:lvl1pPr>
          </a:lstStyle>
          <a:p>
            <a:r>
              <a:rPr lang="fr-FR" dirty="0"/>
              <a:t>CLICK AND MODIFY THE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" y="0"/>
            <a:ext cx="9144000" cy="6858000"/>
          </a:xfrm>
          <a:prstGeom prst="rect">
            <a:avLst/>
          </a:prstGeom>
        </p:spPr>
      </p:pic>
      <p:grpSp>
        <p:nvGrpSpPr>
          <p:cNvPr id="4" name="Grouper 3"/>
          <p:cNvGrpSpPr/>
          <p:nvPr userDrawn="1"/>
        </p:nvGrpSpPr>
        <p:grpSpPr>
          <a:xfrm>
            <a:off x="0" y="1762372"/>
            <a:ext cx="9144000" cy="3058800"/>
            <a:chOff x="0" y="1762372"/>
            <a:chExt cx="9144000" cy="3058800"/>
          </a:xfrm>
        </p:grpSpPr>
        <p:sp>
          <p:nvSpPr>
            <p:cNvPr id="5" name="bk object 18"/>
            <p:cNvSpPr/>
            <p:nvPr/>
          </p:nvSpPr>
          <p:spPr>
            <a:xfrm>
              <a:off x="0" y="1820494"/>
              <a:ext cx="9144000" cy="2942564"/>
            </a:xfrm>
            <a:prstGeom prst="rect">
              <a:avLst/>
            </a:prstGeom>
            <a:blipFill>
              <a:blip r:embed="rId3" cstate="print">
                <a:alphaModFix amt="50000"/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bk object 19"/>
            <p:cNvSpPr/>
            <p:nvPr/>
          </p:nvSpPr>
          <p:spPr>
            <a:xfrm>
              <a:off x="0" y="176237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rgbClr val="9AB9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bk object 20"/>
            <p:cNvSpPr/>
            <p:nvPr/>
          </p:nvSpPr>
          <p:spPr>
            <a:xfrm>
              <a:off x="0" y="482117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rgbClr val="9AB9C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43" y="2057400"/>
            <a:ext cx="1161288" cy="1155192"/>
          </a:xfrm>
          <a:prstGeom prst="rect">
            <a:avLst/>
          </a:prstGeom>
        </p:spPr>
      </p:pic>
      <p:sp>
        <p:nvSpPr>
          <p:cNvPr id="14" name="Espace réservé du texte 1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05200"/>
            <a:ext cx="9144000" cy="762000"/>
          </a:xfrm>
        </p:spPr>
        <p:txBody>
          <a:bodyPr/>
          <a:lstStyle>
            <a:lvl1pPr marL="396000" indent="0" algn="ctr">
              <a:spcBef>
                <a:spcPts val="600"/>
              </a:spcBef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3356349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2"/>
          <a:stretch/>
        </p:blipFill>
        <p:spPr>
          <a:xfrm>
            <a:off x="0" y="0"/>
            <a:ext cx="9144000" cy="6257780"/>
          </a:xfrm>
          <a:prstGeom prst="rect">
            <a:avLst/>
          </a:prstGeom>
        </p:spPr>
      </p:pic>
      <p:grpSp>
        <p:nvGrpSpPr>
          <p:cNvPr id="6" name="Grouper 5"/>
          <p:cNvGrpSpPr/>
          <p:nvPr userDrawn="1"/>
        </p:nvGrpSpPr>
        <p:grpSpPr>
          <a:xfrm>
            <a:off x="0" y="2072431"/>
            <a:ext cx="9144000" cy="2438682"/>
            <a:chOff x="0" y="1762372"/>
            <a:chExt cx="9144000" cy="3058800"/>
          </a:xfrm>
        </p:grpSpPr>
        <p:sp>
          <p:nvSpPr>
            <p:cNvPr id="7" name="object 14"/>
            <p:cNvSpPr/>
            <p:nvPr/>
          </p:nvSpPr>
          <p:spPr>
            <a:xfrm>
              <a:off x="0" y="1820494"/>
              <a:ext cx="9144000" cy="2942590"/>
            </a:xfrm>
            <a:custGeom>
              <a:avLst/>
              <a:gdLst/>
              <a:ahLst/>
              <a:cxnLst/>
              <a:rect l="l" t="t" r="r" b="b"/>
              <a:pathLst>
                <a:path w="9144000" h="2942590">
                  <a:moveTo>
                    <a:pt x="0" y="2942564"/>
                  </a:moveTo>
                  <a:lnTo>
                    <a:pt x="9144000" y="294256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942564"/>
                  </a:lnTo>
                  <a:close/>
                </a:path>
              </a:pathLst>
            </a:custGeom>
            <a:solidFill>
              <a:schemeClr val="accent3">
                <a:alpha val="85000"/>
              </a:scheme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15"/>
            <p:cNvSpPr/>
            <p:nvPr/>
          </p:nvSpPr>
          <p:spPr>
            <a:xfrm>
              <a:off x="0" y="176237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/>
            <p:cNvSpPr/>
            <p:nvPr/>
          </p:nvSpPr>
          <p:spPr>
            <a:xfrm>
              <a:off x="0" y="4821172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accent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60" y="990600"/>
            <a:ext cx="1478280" cy="1478280"/>
          </a:xfrm>
          <a:prstGeom prst="rect">
            <a:avLst/>
          </a:prstGeom>
        </p:spPr>
      </p:pic>
      <p:sp>
        <p:nvSpPr>
          <p:cNvPr id="15" name="Titre 14"/>
          <p:cNvSpPr>
            <a:spLocks noGrp="1"/>
          </p:cNvSpPr>
          <p:nvPr>
            <p:ph type="title" hasCustomPrompt="1"/>
          </p:nvPr>
        </p:nvSpPr>
        <p:spPr>
          <a:xfrm>
            <a:off x="762000" y="2743200"/>
            <a:ext cx="8001000" cy="1143000"/>
          </a:xfrm>
        </p:spPr>
        <p:txBody>
          <a:bodyPr/>
          <a:lstStyle>
            <a:lvl1pPr algn="ctr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TITLE PART 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3"/>
          <a:stretch/>
        </p:blipFill>
        <p:spPr>
          <a:xfrm>
            <a:off x="0" y="0"/>
            <a:ext cx="9144000" cy="6238507"/>
          </a:xfrm>
          <a:prstGeom prst="rect">
            <a:avLst/>
          </a:prstGeom>
        </p:spPr>
      </p:pic>
      <p:sp>
        <p:nvSpPr>
          <p:cNvPr id="7" name="object 14"/>
          <p:cNvSpPr/>
          <p:nvPr/>
        </p:nvSpPr>
        <p:spPr>
          <a:xfrm>
            <a:off x="0" y="2118770"/>
            <a:ext cx="9144000" cy="2346032"/>
          </a:xfrm>
          <a:custGeom>
            <a:avLst/>
            <a:gdLst/>
            <a:ahLst/>
            <a:cxnLst/>
            <a:rect l="l" t="t" r="r" b="b"/>
            <a:pathLst>
              <a:path w="9144000" h="2942590">
                <a:moveTo>
                  <a:pt x="0" y="2942564"/>
                </a:moveTo>
                <a:lnTo>
                  <a:pt x="9144000" y="2942564"/>
                </a:lnTo>
                <a:lnTo>
                  <a:pt x="9144000" y="0"/>
                </a:lnTo>
                <a:lnTo>
                  <a:pt x="0" y="0"/>
                </a:lnTo>
                <a:lnTo>
                  <a:pt x="0" y="2942564"/>
                </a:lnTo>
                <a:close/>
              </a:path>
            </a:pathLst>
          </a:custGeom>
          <a:solidFill>
            <a:schemeClr val="tx2">
              <a:alpha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er 1"/>
          <p:cNvGrpSpPr/>
          <p:nvPr userDrawn="1"/>
        </p:nvGrpSpPr>
        <p:grpSpPr>
          <a:xfrm>
            <a:off x="0" y="2072431"/>
            <a:ext cx="9144000" cy="2438682"/>
            <a:chOff x="0" y="2072431"/>
            <a:chExt cx="9144000" cy="2438682"/>
          </a:xfrm>
        </p:grpSpPr>
        <p:sp>
          <p:nvSpPr>
            <p:cNvPr id="8" name="object 15"/>
            <p:cNvSpPr/>
            <p:nvPr/>
          </p:nvSpPr>
          <p:spPr>
            <a:xfrm>
              <a:off x="0" y="2072431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/>
            <p:cNvSpPr/>
            <p:nvPr/>
          </p:nvSpPr>
          <p:spPr>
            <a:xfrm>
              <a:off x="0" y="4511113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60" y="990600"/>
            <a:ext cx="1478280" cy="1478280"/>
          </a:xfrm>
          <a:prstGeom prst="rect">
            <a:avLst/>
          </a:prstGeom>
        </p:spPr>
      </p:pic>
      <p:sp>
        <p:nvSpPr>
          <p:cNvPr id="12" name="Titre 14"/>
          <p:cNvSpPr>
            <a:spLocks noGrp="1"/>
          </p:cNvSpPr>
          <p:nvPr>
            <p:ph type="title" hasCustomPrompt="1"/>
          </p:nvPr>
        </p:nvSpPr>
        <p:spPr>
          <a:xfrm>
            <a:off x="762000" y="2743200"/>
            <a:ext cx="8001000" cy="1143000"/>
          </a:xfrm>
        </p:spPr>
        <p:txBody>
          <a:bodyPr/>
          <a:lstStyle>
            <a:lvl1pPr algn="ctr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TITLE PART 2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2"/>
          <a:stretch/>
        </p:blipFill>
        <p:spPr>
          <a:xfrm>
            <a:off x="0" y="-76200"/>
            <a:ext cx="9144000" cy="6366207"/>
          </a:xfrm>
          <a:prstGeom prst="rect">
            <a:avLst/>
          </a:prstGeom>
        </p:spPr>
      </p:pic>
      <p:sp>
        <p:nvSpPr>
          <p:cNvPr id="7" name="object 14"/>
          <p:cNvSpPr/>
          <p:nvPr/>
        </p:nvSpPr>
        <p:spPr>
          <a:xfrm>
            <a:off x="0" y="2118770"/>
            <a:ext cx="9144000" cy="2346032"/>
          </a:xfrm>
          <a:custGeom>
            <a:avLst/>
            <a:gdLst/>
            <a:ahLst/>
            <a:cxnLst/>
            <a:rect l="l" t="t" r="r" b="b"/>
            <a:pathLst>
              <a:path w="9144000" h="2942590">
                <a:moveTo>
                  <a:pt x="0" y="2942564"/>
                </a:moveTo>
                <a:lnTo>
                  <a:pt x="9144000" y="2942564"/>
                </a:lnTo>
                <a:lnTo>
                  <a:pt x="9144000" y="0"/>
                </a:lnTo>
                <a:lnTo>
                  <a:pt x="0" y="0"/>
                </a:lnTo>
                <a:lnTo>
                  <a:pt x="0" y="2942564"/>
                </a:lnTo>
                <a:close/>
              </a:path>
            </a:pathLst>
          </a:custGeom>
          <a:solidFill>
            <a:schemeClr val="accent5">
              <a:alpha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er 1"/>
          <p:cNvGrpSpPr/>
          <p:nvPr userDrawn="1"/>
        </p:nvGrpSpPr>
        <p:grpSpPr>
          <a:xfrm>
            <a:off x="0" y="2072431"/>
            <a:ext cx="9144000" cy="2438682"/>
            <a:chOff x="0" y="2072431"/>
            <a:chExt cx="9144000" cy="2438682"/>
          </a:xfrm>
        </p:grpSpPr>
        <p:sp>
          <p:nvSpPr>
            <p:cNvPr id="8" name="object 15"/>
            <p:cNvSpPr/>
            <p:nvPr/>
          </p:nvSpPr>
          <p:spPr>
            <a:xfrm>
              <a:off x="0" y="2072431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accent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/>
            <p:cNvSpPr/>
            <p:nvPr/>
          </p:nvSpPr>
          <p:spPr>
            <a:xfrm>
              <a:off x="0" y="4511113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accent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60" y="990600"/>
            <a:ext cx="1478280" cy="1478280"/>
          </a:xfrm>
          <a:prstGeom prst="rect">
            <a:avLst/>
          </a:prstGeom>
        </p:spPr>
      </p:pic>
      <p:sp>
        <p:nvSpPr>
          <p:cNvPr id="12" name="Titre 14"/>
          <p:cNvSpPr>
            <a:spLocks noGrp="1"/>
          </p:cNvSpPr>
          <p:nvPr>
            <p:ph type="title" hasCustomPrompt="1"/>
          </p:nvPr>
        </p:nvSpPr>
        <p:spPr>
          <a:xfrm>
            <a:off x="762000" y="2743200"/>
            <a:ext cx="8001000" cy="1143000"/>
          </a:xfrm>
        </p:spPr>
        <p:txBody>
          <a:bodyPr/>
          <a:lstStyle>
            <a:lvl1pPr algn="ctr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TITLE PART 3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75"/>
          <a:stretch/>
        </p:blipFill>
        <p:spPr>
          <a:xfrm>
            <a:off x="0" y="0"/>
            <a:ext cx="9144000" cy="6304248"/>
          </a:xfrm>
          <a:prstGeom prst="rect">
            <a:avLst/>
          </a:prstGeom>
        </p:spPr>
      </p:pic>
      <p:sp>
        <p:nvSpPr>
          <p:cNvPr id="7" name="object 14"/>
          <p:cNvSpPr/>
          <p:nvPr/>
        </p:nvSpPr>
        <p:spPr>
          <a:xfrm>
            <a:off x="0" y="2118770"/>
            <a:ext cx="9144000" cy="2346032"/>
          </a:xfrm>
          <a:custGeom>
            <a:avLst/>
            <a:gdLst/>
            <a:ahLst/>
            <a:cxnLst/>
            <a:rect l="l" t="t" r="r" b="b"/>
            <a:pathLst>
              <a:path w="9144000" h="2942590">
                <a:moveTo>
                  <a:pt x="0" y="2942564"/>
                </a:moveTo>
                <a:lnTo>
                  <a:pt x="9144000" y="2942564"/>
                </a:lnTo>
                <a:lnTo>
                  <a:pt x="9144000" y="0"/>
                </a:lnTo>
                <a:lnTo>
                  <a:pt x="0" y="0"/>
                </a:lnTo>
                <a:lnTo>
                  <a:pt x="0" y="2942564"/>
                </a:lnTo>
                <a:close/>
              </a:path>
            </a:pathLst>
          </a:custGeom>
          <a:solidFill>
            <a:schemeClr val="accent6">
              <a:alpha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er 1"/>
          <p:cNvGrpSpPr/>
          <p:nvPr userDrawn="1"/>
        </p:nvGrpSpPr>
        <p:grpSpPr>
          <a:xfrm>
            <a:off x="0" y="2072431"/>
            <a:ext cx="9144000" cy="2438682"/>
            <a:chOff x="0" y="2072431"/>
            <a:chExt cx="9144000" cy="2438682"/>
          </a:xfrm>
        </p:grpSpPr>
        <p:sp>
          <p:nvSpPr>
            <p:cNvPr id="8" name="object 15"/>
            <p:cNvSpPr/>
            <p:nvPr/>
          </p:nvSpPr>
          <p:spPr>
            <a:xfrm>
              <a:off x="0" y="2072431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16"/>
            <p:cNvSpPr/>
            <p:nvPr/>
          </p:nvSpPr>
          <p:spPr>
            <a:xfrm>
              <a:off x="0" y="4511113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4168">
              <a:solidFill>
                <a:schemeClr val="accent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860" y="990600"/>
            <a:ext cx="1478280" cy="1478280"/>
          </a:xfrm>
          <a:prstGeom prst="rect">
            <a:avLst/>
          </a:prstGeom>
        </p:spPr>
      </p:pic>
      <p:sp>
        <p:nvSpPr>
          <p:cNvPr id="16" name="Titre 14"/>
          <p:cNvSpPr>
            <a:spLocks noGrp="1"/>
          </p:cNvSpPr>
          <p:nvPr>
            <p:ph type="title" hasCustomPrompt="1"/>
          </p:nvPr>
        </p:nvSpPr>
        <p:spPr>
          <a:xfrm>
            <a:off x="762000" y="2743200"/>
            <a:ext cx="8001000" cy="1143000"/>
          </a:xfrm>
        </p:spPr>
        <p:txBody>
          <a:bodyPr/>
          <a:lstStyle>
            <a:lvl1pPr algn="ctr"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TITLE PART 4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 hasCustomPrompt="1"/>
          </p:nvPr>
        </p:nvSpPr>
        <p:spPr>
          <a:xfrm>
            <a:off x="762000" y="1600200"/>
            <a:ext cx="7543800" cy="45720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Normal </a:t>
            </a:r>
            <a:r>
              <a:rPr lang="fr-FR" dirty="0" err="1"/>
              <a:t>level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+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 hasCustomPrompt="1"/>
          </p:nvPr>
        </p:nvSpPr>
        <p:spPr>
          <a:xfrm>
            <a:off x="762000" y="1600200"/>
            <a:ext cx="3810000" cy="46482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Normal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3" hasCustomPrompt="1"/>
          </p:nvPr>
        </p:nvSpPr>
        <p:spPr>
          <a:xfrm>
            <a:off x="5105400" y="1600200"/>
            <a:ext cx="3657600" cy="4648200"/>
          </a:xfrm>
          <a:solidFill>
            <a:srgbClr val="DDE3EA"/>
          </a:solidFill>
        </p:spPr>
        <p:txBody>
          <a:bodyPr/>
          <a:lstStyle>
            <a:lvl1pPr marL="0" indent="0">
              <a:buNone/>
              <a:defRPr lang="fr-FR" sz="1400" b="1" kern="1200" baseline="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r>
              <a:rPr lang="fr-FR" dirty="0"/>
              <a:t>Graphique</a:t>
            </a:r>
          </a:p>
        </p:txBody>
      </p:sp>
    </p:spTree>
    <p:extLst>
      <p:ext uri="{BB962C8B-B14F-4D97-AF65-F5344CB8AC3E}">
        <p14:creationId xmlns:p14="http://schemas.microsoft.com/office/powerpoint/2010/main" val="40093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2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1" hasCustomPrompt="1"/>
          </p:nvPr>
        </p:nvSpPr>
        <p:spPr>
          <a:xfrm>
            <a:off x="762000" y="1600200"/>
            <a:ext cx="3657600" cy="1676400"/>
          </a:xfrm>
        </p:spPr>
        <p:txBody>
          <a:bodyPr/>
          <a:lstStyle>
            <a:lvl1pPr>
              <a:defRPr sz="2800"/>
            </a:lvl1pPr>
            <a:lvl2pPr>
              <a:defRPr baseline="0"/>
            </a:lvl2pPr>
          </a:lstStyle>
          <a:p>
            <a:pPr lvl="0"/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Normal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graphique 3"/>
          <p:cNvSpPr>
            <a:spLocks noGrp="1"/>
          </p:cNvSpPr>
          <p:nvPr>
            <p:ph type="chart" sz="quarter" idx="13" hasCustomPrompt="1"/>
          </p:nvPr>
        </p:nvSpPr>
        <p:spPr>
          <a:xfrm>
            <a:off x="762000" y="3505200"/>
            <a:ext cx="3657600" cy="2514600"/>
          </a:xfrm>
          <a:solidFill>
            <a:srgbClr val="DDE3EA"/>
          </a:solidFill>
        </p:spPr>
        <p:txBody>
          <a:bodyPr>
            <a:normAutofit/>
          </a:bodyPr>
          <a:lstStyle>
            <a:lvl1pPr marL="0" indent="0">
              <a:buNone/>
              <a:defRPr lang="fr-FR" sz="1400" kern="1200" baseline="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r>
              <a:rPr lang="fr-FR" dirty="0"/>
              <a:t>Graphique</a:t>
            </a:r>
          </a:p>
        </p:txBody>
      </p:sp>
      <p:sp>
        <p:nvSpPr>
          <p:cNvPr id="6" name="Espace réservé du contenu 6"/>
          <p:cNvSpPr>
            <a:spLocks noGrp="1"/>
          </p:cNvSpPr>
          <p:nvPr>
            <p:ph sz="quarter" idx="14" hasCustomPrompt="1"/>
          </p:nvPr>
        </p:nvSpPr>
        <p:spPr>
          <a:xfrm>
            <a:off x="4800600" y="1600200"/>
            <a:ext cx="3657600" cy="1676400"/>
          </a:xfrm>
        </p:spPr>
        <p:txBody>
          <a:bodyPr/>
          <a:lstStyle>
            <a:lvl2pPr>
              <a:defRPr baseline="0"/>
            </a:lvl2pPr>
          </a:lstStyle>
          <a:p>
            <a:pPr lvl="0"/>
            <a:r>
              <a:rPr lang="fr-FR" dirty="0"/>
              <a:t>Click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title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Normal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graphique 3"/>
          <p:cNvSpPr>
            <a:spLocks noGrp="1"/>
          </p:cNvSpPr>
          <p:nvPr>
            <p:ph type="chart" sz="quarter" idx="15" hasCustomPrompt="1"/>
          </p:nvPr>
        </p:nvSpPr>
        <p:spPr>
          <a:xfrm>
            <a:off x="4800600" y="3505200"/>
            <a:ext cx="3657600" cy="2514600"/>
          </a:xfrm>
          <a:solidFill>
            <a:srgbClr val="DDE3EA"/>
          </a:solidFill>
        </p:spPr>
        <p:txBody>
          <a:bodyPr>
            <a:normAutofit/>
          </a:bodyPr>
          <a:lstStyle>
            <a:lvl1pPr marL="0" indent="0">
              <a:buNone/>
              <a:defRPr lang="fr-FR" sz="1400" b="1" kern="1200" baseline="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r>
              <a:rPr lang="fr-FR" dirty="0"/>
              <a:t>Graphique</a:t>
            </a:r>
          </a:p>
        </p:txBody>
      </p:sp>
    </p:spTree>
    <p:extLst>
      <p:ext uri="{BB962C8B-B14F-4D97-AF65-F5344CB8AC3E}">
        <p14:creationId xmlns:p14="http://schemas.microsoft.com/office/powerpoint/2010/main" val="407849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Holder 4"/>
          <p:cNvSpPr>
            <a:spLocks noGrp="1"/>
          </p:cNvSpPr>
          <p:nvPr>
            <p:ph type="ftr" sz="quarter" idx="3"/>
          </p:nvPr>
        </p:nvSpPr>
        <p:spPr>
          <a:xfrm>
            <a:off x="1905000" y="6544102"/>
            <a:ext cx="533434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800" b="0" i="0">
                <a:solidFill>
                  <a:srgbClr val="A7A9AC"/>
                </a:solidFill>
                <a:latin typeface="Trebuchet MS"/>
                <a:cs typeface="Trebuchet MS"/>
              </a:defRPr>
            </a:lvl1pPr>
          </a:lstStyle>
          <a:p>
            <a:pPr marL="12700">
              <a:spcBef>
                <a:spcPts val="50"/>
              </a:spcBef>
            </a:pPr>
            <a:r>
              <a:rPr lang="fr-FR" spc="70" dirty="0"/>
              <a:t>ARGUS:</a:t>
            </a:r>
            <a:r>
              <a:rPr lang="fr-FR" dirty="0"/>
              <a:t> </a:t>
            </a:r>
            <a:r>
              <a:rPr lang="fr-FR" spc="80" dirty="0"/>
              <a:t>COLLECTION,</a:t>
            </a:r>
            <a:r>
              <a:rPr lang="fr-FR" spc="5" dirty="0"/>
              <a:t> </a:t>
            </a:r>
            <a:r>
              <a:rPr lang="fr-FR" spc="70" dirty="0"/>
              <a:t>REPORTING,</a:t>
            </a:r>
            <a:r>
              <a:rPr lang="fr-FR" dirty="0"/>
              <a:t> </a:t>
            </a:r>
            <a:r>
              <a:rPr lang="fr-FR" spc="15" dirty="0"/>
              <a:t>MANAGEMENT</a:t>
            </a:r>
            <a:r>
              <a:rPr lang="fr-FR" spc="-55" dirty="0"/>
              <a:t> </a:t>
            </a:r>
            <a:r>
              <a:rPr lang="fr-FR" spc="35" dirty="0"/>
              <a:t>AND</a:t>
            </a:r>
            <a:r>
              <a:rPr lang="fr-FR" spc="-40" dirty="0"/>
              <a:t> </a:t>
            </a:r>
            <a:r>
              <a:rPr lang="fr-FR" spc="35" dirty="0"/>
              <a:t>ANALYSIS</a:t>
            </a:r>
            <a:r>
              <a:rPr lang="fr-FR" spc="5" dirty="0"/>
              <a:t> </a:t>
            </a:r>
            <a:r>
              <a:rPr lang="fr-FR" spc="114" dirty="0"/>
              <a:t>OF</a:t>
            </a:r>
            <a:r>
              <a:rPr lang="fr-FR" dirty="0"/>
              <a:t> </a:t>
            </a:r>
            <a:r>
              <a:rPr lang="fr-FR" spc="55" dirty="0"/>
              <a:t>PUBLIC</a:t>
            </a:r>
            <a:r>
              <a:rPr lang="fr-FR" dirty="0"/>
              <a:t> </a:t>
            </a:r>
            <a:r>
              <a:rPr lang="fr-FR" spc="65" dirty="0"/>
              <a:t>HEALTH</a:t>
            </a:r>
            <a:r>
              <a:rPr lang="fr-FR" dirty="0"/>
              <a:t> </a:t>
            </a:r>
            <a:r>
              <a:rPr lang="fr-FR" spc="60" dirty="0"/>
              <a:t>SURVEILLANCE</a:t>
            </a:r>
            <a:r>
              <a:rPr lang="fr-FR" spc="5" dirty="0"/>
              <a:t> DATA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7620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 and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subtitle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/>
              <a:t>Normal </a:t>
            </a:r>
            <a:r>
              <a:rPr lang="fr-FR" dirty="0" err="1"/>
              <a:t>text</a:t>
            </a:r>
            <a:endParaRPr lang="fr-FR" dirty="0"/>
          </a:p>
        </p:txBody>
      </p:sp>
      <p:sp>
        <p:nvSpPr>
          <p:cNvPr id="9" name="Espace réservé du numéro de diapositive 5"/>
          <p:cNvSpPr txBox="1">
            <a:spLocks/>
          </p:cNvSpPr>
          <p:nvPr userDrawn="1"/>
        </p:nvSpPr>
        <p:spPr>
          <a:xfrm>
            <a:off x="6934200" y="64166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50F879-122B-764C-9D0A-A018925A90CC}" type="slidenum">
              <a:rPr lang="fr-FR" b="1" smtClean="0">
                <a:solidFill>
                  <a:srgbClr val="978EA4"/>
                </a:solidFill>
              </a:rPr>
              <a:pPr/>
              <a:t>‹#›</a:t>
            </a:fld>
            <a:endParaRPr lang="fr-FR" b="1" dirty="0">
              <a:solidFill>
                <a:srgbClr val="978EA4"/>
              </a:solidFill>
            </a:endParaRPr>
          </a:p>
        </p:txBody>
      </p:sp>
      <p:sp>
        <p:nvSpPr>
          <p:cNvPr id="12" name="object 7"/>
          <p:cNvSpPr/>
          <p:nvPr userDrawn="1"/>
        </p:nvSpPr>
        <p:spPr>
          <a:xfrm>
            <a:off x="810005" y="931252"/>
            <a:ext cx="7524115" cy="72390"/>
          </a:xfrm>
          <a:custGeom>
            <a:avLst/>
            <a:gdLst/>
            <a:ahLst/>
            <a:cxnLst/>
            <a:rect l="l" t="t" r="r" b="b"/>
            <a:pathLst>
              <a:path w="7524115" h="72390">
                <a:moveTo>
                  <a:pt x="0" y="71996"/>
                </a:moveTo>
                <a:lnTo>
                  <a:pt x="7524000" y="71996"/>
                </a:lnTo>
                <a:lnTo>
                  <a:pt x="7524000" y="0"/>
                </a:lnTo>
                <a:lnTo>
                  <a:pt x="0" y="0"/>
                </a:lnTo>
                <a:lnTo>
                  <a:pt x="0" y="7199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Espace réservé du titre 1"/>
          <p:cNvSpPr>
            <a:spLocks noGrp="1"/>
          </p:cNvSpPr>
          <p:nvPr>
            <p:ph type="title"/>
          </p:nvPr>
        </p:nvSpPr>
        <p:spPr>
          <a:xfrm>
            <a:off x="762000" y="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CLICK AND MODIFY THE TITLE</a:t>
            </a:r>
          </a:p>
        </p:txBody>
      </p:sp>
      <p:pic>
        <p:nvPicPr>
          <p:cNvPr id="10" name="Image 7">
            <a:extLst>
              <a:ext uri="{FF2B5EF4-FFF2-40B4-BE49-F238E27FC236}">
                <a16:creationId xmlns:a16="http://schemas.microsoft.com/office/drawing/2014/main" id="{ADB9AE17-25F3-480D-B851-FBDA40E9D39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" y="6227179"/>
            <a:ext cx="592487" cy="5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8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74" r:id="rId5"/>
    <p:sldLayoutId id="2147483671" r:id="rId6"/>
    <p:sldLayoutId id="2147483676" r:id="rId7"/>
    <p:sldLayoutId id="2147483677" r:id="rId8"/>
    <p:sldLayoutId id="2147483675" r:id="rId9"/>
    <p:sldLayoutId id="2147483678" r:id="rId10"/>
  </p:sldLayoutIdLst>
  <p:txStyles>
    <p:titleStyle>
      <a:lvl1pPr>
        <a:defRPr lang="fr-FR" sz="3800" b="1" kern="1200" spc="280" dirty="0" smtClean="0">
          <a:solidFill>
            <a:srgbClr val="4D78AE"/>
          </a:solidFill>
          <a:latin typeface="Trebuchet MS" charset="0"/>
          <a:ea typeface="Trebuchet MS" charset="0"/>
          <a:cs typeface="Trebuchet MS" charset="0"/>
        </a:defRPr>
      </a:lvl1pPr>
    </p:titleStyle>
    <p:bodyStyle>
      <a:lvl1pPr marL="252000" marR="351790" indent="-252000" algn="l" defTabSz="914400" rtl="0" eaLnBrk="1" fontAlgn="ctr" latinLnBrk="0" hangingPunct="1">
        <a:lnSpc>
          <a:spcPts val="2800"/>
        </a:lnSpc>
        <a:spcBef>
          <a:spcPts val="600"/>
        </a:spcBef>
        <a:buSzPct val="100000"/>
        <a:buBlip>
          <a:blip r:embed="rId14"/>
        </a:buBlip>
        <a:defRPr lang="fr-FR" sz="2800" b="1" kern="1200" dirty="0" smtClean="0">
          <a:solidFill>
            <a:srgbClr val="7030A0"/>
          </a:solidFill>
          <a:latin typeface="Trebuchet MS"/>
          <a:ea typeface="+mn-ea"/>
          <a:cs typeface="Trebuchet MS"/>
        </a:defRPr>
      </a:lvl1pPr>
      <a:lvl2pPr marL="468000" marR="351790" indent="-216000" algn="l" defTabSz="914400" rtl="0" eaLnBrk="1" fontAlgn="ctr" latinLnBrk="0" hangingPunct="1">
        <a:lnSpc>
          <a:spcPts val="2000"/>
        </a:lnSpc>
        <a:spcBef>
          <a:spcPts val="800"/>
        </a:spcBef>
        <a:buClr>
          <a:schemeClr val="tx2"/>
        </a:buClr>
        <a:buSzPct val="200000"/>
        <a:buFont typeface="Arial" charset="0"/>
        <a:buChar char="•"/>
        <a:defRPr lang="fr-FR" sz="2000" kern="1200" baseline="0" dirty="0" smtClean="0">
          <a:solidFill>
            <a:schemeClr val="bg1"/>
          </a:solidFill>
          <a:latin typeface="Trebuchet MS"/>
          <a:ea typeface="+mn-ea"/>
          <a:cs typeface="Trebuchet MS"/>
        </a:defRPr>
      </a:lvl2pPr>
      <a:lvl3pPr marL="648000" marR="351790" indent="-180000" algn="l" defTabSz="914400" rtl="0" eaLnBrk="1" fontAlgn="ctr" latinLnBrk="0" hangingPunct="1">
        <a:lnSpc>
          <a:spcPts val="2100"/>
        </a:lnSpc>
        <a:spcBef>
          <a:spcPts val="800"/>
        </a:spcBef>
        <a:buSzPct val="100000"/>
        <a:buFont typeface=".HelveticaNeueDeskInterface-Regular" charset="-120"/>
        <a:buChar char="-"/>
        <a:defRPr lang="fr-FR" sz="1700" kern="1200" dirty="0" smtClean="0">
          <a:solidFill>
            <a:schemeClr val="bg1"/>
          </a:solidFill>
          <a:latin typeface="Trebuchet MS"/>
          <a:ea typeface="+mn-ea"/>
          <a:cs typeface="Trebuchet MS"/>
        </a:defRPr>
      </a:lvl3pPr>
      <a:lvl4pPr marL="0" marR="351790" algn="l" defTabSz="914400" rtl="0" eaLnBrk="1" fontAlgn="ctr" latinLnBrk="0" hangingPunct="1">
        <a:lnSpc>
          <a:spcPts val="2100"/>
        </a:lnSpc>
        <a:spcBef>
          <a:spcPts val="800"/>
        </a:spcBef>
        <a:buSzPct val="100000"/>
        <a:defRPr lang="fr-FR" sz="1700" kern="1200" baseline="0" dirty="0" smtClean="0">
          <a:solidFill>
            <a:schemeClr val="bg1"/>
          </a:solidFill>
          <a:latin typeface="Trebuchet MS"/>
          <a:ea typeface="+mn-ea"/>
          <a:cs typeface="Trebuchet MS"/>
        </a:defRPr>
      </a:lvl4pPr>
      <a:lvl5pPr marL="0" marR="351790" algn="l" defTabSz="914400" rtl="0" eaLnBrk="1" fontAlgn="ctr" latinLnBrk="0" hangingPunct="1">
        <a:lnSpc>
          <a:spcPts val="2100"/>
        </a:lnSpc>
        <a:spcBef>
          <a:spcPts val="600"/>
        </a:spcBef>
        <a:buSzPct val="100000"/>
        <a:defRPr lang="fr-FR" sz="1400" kern="1200" dirty="0">
          <a:solidFill>
            <a:schemeClr val="bg1"/>
          </a:solidFill>
          <a:latin typeface="Trebuchet MS"/>
          <a:ea typeface="+mn-ea"/>
          <a:cs typeface="Trebuchet M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17.png"/><Relationship Id="rId3" Type="http://schemas.openxmlformats.org/officeDocument/2006/relationships/tags" Target="../tags/tag35.xml"/><Relationship Id="rId21" Type="http://schemas.openxmlformats.org/officeDocument/2006/relationships/image" Target="../media/image18.png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image" Target="../media/image14.png"/><Relationship Id="rId2" Type="http://schemas.openxmlformats.org/officeDocument/2006/relationships/tags" Target="../tags/tag34.xml"/><Relationship Id="rId16" Type="http://schemas.openxmlformats.org/officeDocument/2006/relationships/notesSlide" Target="../notesSlides/notesSlide10.xml"/><Relationship Id="rId20" Type="http://schemas.openxmlformats.org/officeDocument/2006/relationships/image" Target="../media/image16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42.xml"/><Relationship Id="rId19" Type="http://schemas.openxmlformats.org/officeDocument/2006/relationships/image" Target="../media/image15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image" Target="../media/image14.png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16.png"/><Relationship Id="rId2" Type="http://schemas.openxmlformats.org/officeDocument/2006/relationships/tags" Target="../tags/tag48.xml"/><Relationship Id="rId16" Type="http://schemas.openxmlformats.org/officeDocument/2006/relationships/image" Target="../media/image19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1.xml"/><Relationship Id="rId15" Type="http://schemas.openxmlformats.org/officeDocument/2006/relationships/image" Target="../media/image15.png"/><Relationship Id="rId10" Type="http://schemas.openxmlformats.org/officeDocument/2006/relationships/tags" Target="../tags/tag5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73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75.xml"/><Relationship Id="rId10" Type="http://schemas.openxmlformats.org/officeDocument/2006/relationships/image" Target="../media/image23.png"/><Relationship Id="rId4" Type="http://schemas.openxmlformats.org/officeDocument/2006/relationships/tags" Target="../tags/tag74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tags" Target="../tags/tag88.xml"/><Relationship Id="rId18" Type="http://schemas.openxmlformats.org/officeDocument/2006/relationships/notesSlide" Target="../notesSlides/notesSlide20.xml"/><Relationship Id="rId26" Type="http://schemas.microsoft.com/office/2007/relationships/hdphoto" Target="../media/hdphoto2.wdp"/><Relationship Id="rId3" Type="http://schemas.openxmlformats.org/officeDocument/2006/relationships/tags" Target="../tags/tag78.xml"/><Relationship Id="rId21" Type="http://schemas.openxmlformats.org/officeDocument/2006/relationships/image" Target="../media/image21.png"/><Relationship Id="rId7" Type="http://schemas.openxmlformats.org/officeDocument/2006/relationships/tags" Target="../tags/tag82.xml"/><Relationship Id="rId12" Type="http://schemas.openxmlformats.org/officeDocument/2006/relationships/tags" Target="../tags/tag87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27.png"/><Relationship Id="rId2" Type="http://schemas.openxmlformats.org/officeDocument/2006/relationships/tags" Target="../tags/tag77.xml"/><Relationship Id="rId16" Type="http://schemas.openxmlformats.org/officeDocument/2006/relationships/tags" Target="../tags/tag91.xml"/><Relationship Id="rId20" Type="http://schemas.microsoft.com/office/2007/relationships/hdphoto" Target="../media/hdphoto1.wdp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tags" Target="../tags/tag86.xml"/><Relationship Id="rId24" Type="http://schemas.openxmlformats.org/officeDocument/2006/relationships/image" Target="../media/image26.png"/><Relationship Id="rId5" Type="http://schemas.openxmlformats.org/officeDocument/2006/relationships/tags" Target="../tags/tag80.xml"/><Relationship Id="rId15" Type="http://schemas.openxmlformats.org/officeDocument/2006/relationships/tags" Target="../tags/tag90.xml"/><Relationship Id="rId23" Type="http://schemas.openxmlformats.org/officeDocument/2006/relationships/image" Target="../media/image22.png"/><Relationship Id="rId10" Type="http://schemas.openxmlformats.org/officeDocument/2006/relationships/tags" Target="../tags/tag85.xml"/><Relationship Id="rId19" Type="http://schemas.openxmlformats.org/officeDocument/2006/relationships/image" Target="../media/image24.jpeg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tags" Target="../tags/tag89.xml"/><Relationship Id="rId22" Type="http://schemas.openxmlformats.org/officeDocument/2006/relationships/image" Target="../media/image25.png"/><Relationship Id="rId27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26" Type="http://schemas.openxmlformats.org/officeDocument/2006/relationships/image" Target="../media/image25.png"/><Relationship Id="rId3" Type="http://schemas.openxmlformats.org/officeDocument/2006/relationships/tags" Target="../tags/tag94.xml"/><Relationship Id="rId21" Type="http://schemas.openxmlformats.org/officeDocument/2006/relationships/notesSlide" Target="../notesSlides/notesSlide21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image" Target="../media/image21.png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slideLayout" Target="../slideLayouts/slideLayout7.xml"/><Relationship Id="rId29" Type="http://schemas.openxmlformats.org/officeDocument/2006/relationships/image" Target="../media/image27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microsoft.com/office/2007/relationships/hdphoto" Target="../media/hdphoto1.wdp"/><Relationship Id="rId32" Type="http://schemas.openxmlformats.org/officeDocument/2006/relationships/image" Target="../media/image23.png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image" Target="../media/image24.jpeg"/><Relationship Id="rId28" Type="http://schemas.openxmlformats.org/officeDocument/2006/relationships/image" Target="../media/image26.png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31" Type="http://schemas.openxmlformats.org/officeDocument/2006/relationships/image" Target="../media/image29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image" Target="../media/image28.png"/><Relationship Id="rId27" Type="http://schemas.openxmlformats.org/officeDocument/2006/relationships/image" Target="../media/image22.png"/><Relationship Id="rId30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13" Type="http://schemas.openxmlformats.org/officeDocument/2006/relationships/tags" Target="../tags/tag123.xml"/><Relationship Id="rId18" Type="http://schemas.openxmlformats.org/officeDocument/2006/relationships/image" Target="../media/image31.png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tags" Target="../tags/tag122.xml"/><Relationship Id="rId17" Type="http://schemas.openxmlformats.org/officeDocument/2006/relationships/image" Target="../media/image30.png"/><Relationship Id="rId2" Type="http://schemas.openxmlformats.org/officeDocument/2006/relationships/tags" Target="../tags/tag112.xml"/><Relationship Id="rId16" Type="http://schemas.openxmlformats.org/officeDocument/2006/relationships/notesSlide" Target="../notesSlides/notesSlide2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11" Type="http://schemas.openxmlformats.org/officeDocument/2006/relationships/tags" Target="../tags/tag121.xml"/><Relationship Id="rId5" Type="http://schemas.openxmlformats.org/officeDocument/2006/relationships/tags" Target="../tags/tag115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20.xml"/><Relationship Id="rId4" Type="http://schemas.openxmlformats.org/officeDocument/2006/relationships/tags" Target="../tags/tag114.xml"/><Relationship Id="rId9" Type="http://schemas.openxmlformats.org/officeDocument/2006/relationships/tags" Target="../tags/tag119.xml"/><Relationship Id="rId14" Type="http://schemas.openxmlformats.org/officeDocument/2006/relationships/tags" Target="../tags/tag1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30.xml"/><Relationship Id="rId7" Type="http://schemas.openxmlformats.org/officeDocument/2006/relationships/image" Target="../media/image32.png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39.xml"/><Relationship Id="rId13" Type="http://schemas.openxmlformats.org/officeDocument/2006/relationships/tags" Target="../tags/tag144.xml"/><Relationship Id="rId18" Type="http://schemas.openxmlformats.org/officeDocument/2006/relationships/image" Target="../media/image35.jpeg"/><Relationship Id="rId3" Type="http://schemas.openxmlformats.org/officeDocument/2006/relationships/tags" Target="../tags/tag134.xml"/><Relationship Id="rId21" Type="http://schemas.openxmlformats.org/officeDocument/2006/relationships/image" Target="../media/image38.jpeg"/><Relationship Id="rId7" Type="http://schemas.openxmlformats.org/officeDocument/2006/relationships/tags" Target="../tags/tag138.xml"/><Relationship Id="rId12" Type="http://schemas.openxmlformats.org/officeDocument/2006/relationships/tags" Target="../tags/tag143.xml"/><Relationship Id="rId17" Type="http://schemas.openxmlformats.org/officeDocument/2006/relationships/image" Target="../media/image34.jpeg"/><Relationship Id="rId2" Type="http://schemas.openxmlformats.org/officeDocument/2006/relationships/tags" Target="../tags/tag133.xml"/><Relationship Id="rId16" Type="http://schemas.openxmlformats.org/officeDocument/2006/relationships/notesSlide" Target="../notesSlides/notesSlide26.xml"/><Relationship Id="rId20" Type="http://schemas.openxmlformats.org/officeDocument/2006/relationships/image" Target="../media/image37.jpeg"/><Relationship Id="rId1" Type="http://schemas.openxmlformats.org/officeDocument/2006/relationships/tags" Target="../tags/tag132.xml"/><Relationship Id="rId6" Type="http://schemas.openxmlformats.org/officeDocument/2006/relationships/tags" Target="../tags/tag137.xml"/><Relationship Id="rId11" Type="http://schemas.openxmlformats.org/officeDocument/2006/relationships/tags" Target="../tags/tag142.xml"/><Relationship Id="rId5" Type="http://schemas.openxmlformats.org/officeDocument/2006/relationships/tags" Target="../tags/tag136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41.xml"/><Relationship Id="rId19" Type="http://schemas.openxmlformats.org/officeDocument/2006/relationships/image" Target="../media/image36.png"/><Relationship Id="rId4" Type="http://schemas.openxmlformats.org/officeDocument/2006/relationships/tags" Target="../tags/tag135.xml"/><Relationship Id="rId9" Type="http://schemas.openxmlformats.org/officeDocument/2006/relationships/tags" Target="../tags/tag140.xml"/><Relationship Id="rId14" Type="http://schemas.openxmlformats.org/officeDocument/2006/relationships/tags" Target="../tags/tag14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tags" Target="../tags/tag160.xml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tags" Target="../tags/tag159.xml"/><Relationship Id="rId17" Type="http://schemas.openxmlformats.org/officeDocument/2006/relationships/image" Target="../media/image40.png"/><Relationship Id="rId2" Type="http://schemas.openxmlformats.org/officeDocument/2006/relationships/tags" Target="../tags/tag149.xml"/><Relationship Id="rId16" Type="http://schemas.openxmlformats.org/officeDocument/2006/relationships/notesSlide" Target="../notesSlides/notesSlide28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tags" Target="../tags/tag158.xml"/><Relationship Id="rId5" Type="http://schemas.openxmlformats.org/officeDocument/2006/relationships/tags" Target="../tags/tag152.xml"/><Relationship Id="rId15" Type="http://schemas.openxmlformats.org/officeDocument/2006/relationships/slideLayout" Target="../slideLayouts/slideLayout6.xml"/><Relationship Id="rId10" Type="http://schemas.openxmlformats.org/officeDocument/2006/relationships/tags" Target="../tags/tag157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tags" Target="../tags/tag16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166.xml"/><Relationship Id="rId7" Type="http://schemas.openxmlformats.org/officeDocument/2006/relationships/image" Target="../media/image41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9.xml"/><Relationship Id="rId1" Type="http://schemas.openxmlformats.org/officeDocument/2006/relationships/tags" Target="../tags/tag168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45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44.jpg"/><Relationship Id="rId5" Type="http://schemas.openxmlformats.org/officeDocument/2006/relationships/tags" Target="../tags/tag175.xml"/><Relationship Id="rId10" Type="http://schemas.openxmlformats.org/officeDocument/2006/relationships/image" Target="../media/image43.png"/><Relationship Id="rId4" Type="http://schemas.openxmlformats.org/officeDocument/2006/relationships/tags" Target="../tags/tag174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44.jp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88.xml"/><Relationship Id="rId13" Type="http://schemas.openxmlformats.org/officeDocument/2006/relationships/image" Target="../media/image46.jpg"/><Relationship Id="rId18" Type="http://schemas.openxmlformats.org/officeDocument/2006/relationships/image" Target="../media/image51.png"/><Relationship Id="rId3" Type="http://schemas.openxmlformats.org/officeDocument/2006/relationships/tags" Target="../tags/tag183.xml"/><Relationship Id="rId7" Type="http://schemas.openxmlformats.org/officeDocument/2006/relationships/tags" Target="../tags/tag187.xml"/><Relationship Id="rId12" Type="http://schemas.openxmlformats.org/officeDocument/2006/relationships/notesSlide" Target="../notesSlides/notesSlide35.xml"/><Relationship Id="rId17" Type="http://schemas.openxmlformats.org/officeDocument/2006/relationships/image" Target="../media/image50.png"/><Relationship Id="rId2" Type="http://schemas.openxmlformats.org/officeDocument/2006/relationships/tags" Target="../tags/tag182.xml"/><Relationship Id="rId16" Type="http://schemas.openxmlformats.org/officeDocument/2006/relationships/image" Target="../media/image49.png"/><Relationship Id="rId1" Type="http://schemas.openxmlformats.org/officeDocument/2006/relationships/tags" Target="../tags/tag181.xml"/><Relationship Id="rId6" Type="http://schemas.openxmlformats.org/officeDocument/2006/relationships/tags" Target="../tags/tag18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85.xml"/><Relationship Id="rId15" Type="http://schemas.openxmlformats.org/officeDocument/2006/relationships/image" Target="../media/image48.png"/><Relationship Id="rId10" Type="http://schemas.openxmlformats.org/officeDocument/2006/relationships/tags" Target="../tags/tag190.xml"/><Relationship Id="rId4" Type="http://schemas.openxmlformats.org/officeDocument/2006/relationships/tags" Target="../tags/tag184.xml"/><Relationship Id="rId9" Type="http://schemas.openxmlformats.org/officeDocument/2006/relationships/tags" Target="../tags/tag189.xml"/><Relationship Id="rId1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11.xml"/><Relationship Id="rId7" Type="http://schemas.openxmlformats.org/officeDocument/2006/relationships/slideLayout" Target="../slideLayouts/slideLayout8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.png"/><Relationship Id="rId5" Type="http://schemas.openxmlformats.org/officeDocument/2006/relationships/tags" Target="../tags/tag13.xml"/><Relationship Id="rId10" Type="http://schemas.openxmlformats.org/officeDocument/2006/relationships/image" Target="../media/image12.png"/><Relationship Id="rId4" Type="http://schemas.openxmlformats.org/officeDocument/2006/relationships/tags" Target="../tags/tag12.xm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2.xml"/><Relationship Id="rId7" Type="http://schemas.openxmlformats.org/officeDocument/2006/relationships/image" Target="../media/image1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15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14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notesSlide" Target="../notesSlides/notesSlide9.xml"/><Relationship Id="rId5" Type="http://schemas.openxmlformats.org/officeDocument/2006/relationships/tags" Target="../tags/tag28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dirty="0"/>
              <a:t>Argus for public health surveillance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4120A-87B2-4697-B1A7-C5D5C37479D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04800" y="6172200"/>
            <a:ext cx="13716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April 2019</a:t>
            </a:r>
            <a:endParaRPr lang="fr-FR" sz="4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8CC8D5E-347D-4F2D-8833-9E468264D4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4186" y="4211550"/>
            <a:ext cx="1722026" cy="2327381"/>
            <a:chOff x="224574" y="3872308"/>
            <a:chExt cx="2066974" cy="2793590"/>
          </a:xfrm>
        </p:grpSpPr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0348934F-5832-4334-8FFD-2B50E49A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87230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0" name="Picture 2">
              <a:extLst>
                <a:ext uri="{FF2B5EF4-FFF2-40B4-BE49-F238E27FC236}">
                  <a16:creationId xmlns:a16="http://schemas.microsoft.com/office/drawing/2014/main" id="{5EB9FF85-A7E0-4D1E-BBD7-EBE122F21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481488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E8FEF18E-BADE-4171-90AD-D69CBD9D5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5741973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313A12-B49C-4578-A784-42F50BC9D9A5}"/>
                </a:ext>
              </a:extLst>
            </p:cNvPr>
            <p:cNvCxnSpPr/>
            <p:nvPr/>
          </p:nvCxnSpPr>
          <p:spPr>
            <a:xfrm>
              <a:off x="1962390" y="5084990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59ADF60-F1AA-428E-B1AF-59E4995B14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A7BFC-3EB8-43BC-9BFB-A636397C4E8E}"/>
              </a:ext>
            </a:extLst>
          </p:cNvPr>
          <p:cNvSpPr>
            <a:spLocks noGrp="1"/>
          </p:cNvSpPr>
          <p:nvPr>
            <p:ph sz="quarter" idx="11"/>
            <p:custDataLst>
              <p:tags r:id="rId3"/>
            </p:custDataLst>
          </p:nvPr>
        </p:nvSpPr>
        <p:spPr>
          <a:xfrm>
            <a:off x="762000" y="1600200"/>
            <a:ext cx="7543800" cy="1981200"/>
          </a:xfrm>
        </p:spPr>
        <p:txBody>
          <a:bodyPr/>
          <a:lstStyle/>
          <a:p>
            <a:r>
              <a:rPr lang="en-GB" dirty="0"/>
              <a:t>Detect as soon as possible an acute public health event and respond to it:</a:t>
            </a:r>
          </a:p>
          <a:p>
            <a:pPr lvl="1"/>
            <a:r>
              <a:rPr lang="en-GB" dirty="0"/>
              <a:t>Decrease the number of affected people.</a:t>
            </a:r>
          </a:p>
          <a:p>
            <a:pPr lvl="1"/>
            <a:r>
              <a:rPr lang="en-GB" dirty="0"/>
              <a:t>Decrease the negative health consequences.</a:t>
            </a:r>
          </a:p>
          <a:p>
            <a:pPr lvl="1"/>
            <a:r>
              <a:rPr lang="fr-FR" dirty="0"/>
              <a:t>D</a:t>
            </a:r>
            <a:r>
              <a:rPr lang="en-GB" dirty="0" err="1"/>
              <a:t>ecrease</a:t>
            </a:r>
            <a:r>
              <a:rPr lang="en-GB" dirty="0"/>
              <a:t> the resources needed to respond.</a:t>
            </a:r>
          </a:p>
          <a:p>
            <a:endParaRPr lang="en-GB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B33FD1C-0257-4514-BE4C-0F62DAEB5DD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81612" y="4237039"/>
            <a:ext cx="1321512" cy="2430470"/>
            <a:chOff x="5935463" y="2659901"/>
            <a:chExt cx="1586230" cy="2917328"/>
          </a:xfrm>
        </p:grpSpPr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8AC8E48B-7E6E-4C95-B5F9-60E64C8BD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463" y="4653304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C0A3CD15-8F39-46F7-86AD-F2E05AA69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42" y="2659901"/>
              <a:ext cx="113347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2">
              <a:extLst>
                <a:ext uri="{FF2B5EF4-FFF2-40B4-BE49-F238E27FC236}">
                  <a16:creationId xmlns:a16="http://schemas.microsoft.com/office/drawing/2014/main" id="{20661B66-0663-4E10-A2F2-5E5CE1F6E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643" y="3752971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C0F8292-F34E-4A72-BFBE-A68C9626168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015165" y="4230622"/>
            <a:ext cx="1321512" cy="2430470"/>
            <a:chOff x="5935463" y="2659901"/>
            <a:chExt cx="1586230" cy="2917328"/>
          </a:xfrm>
        </p:grpSpPr>
        <p:pic>
          <p:nvPicPr>
            <p:cNvPr id="124" name="Picture 2">
              <a:extLst>
                <a:ext uri="{FF2B5EF4-FFF2-40B4-BE49-F238E27FC236}">
                  <a16:creationId xmlns:a16="http://schemas.microsoft.com/office/drawing/2014/main" id="{E6148B09-44AA-4320-AA7F-991FCB68D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463" y="4653304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2AC2A033-C924-4719-99D8-AC44108D3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42" y="2659901"/>
              <a:ext cx="113347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058AF3C1-79D1-4344-8A3A-E752A5FAA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643" y="3752971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39AD908-13B8-4DDB-955E-8EB9DE646E9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353340" y="4128332"/>
            <a:ext cx="1758446" cy="2422935"/>
            <a:chOff x="2123728" y="3769948"/>
            <a:chExt cx="2110689" cy="290828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4C9AE3B-CB50-4A5F-BA78-DB1B68EC94D7}"/>
                </a:ext>
              </a:extLst>
            </p:cNvPr>
            <p:cNvGrpSpPr/>
            <p:nvPr/>
          </p:nvGrpSpPr>
          <p:grpSpPr>
            <a:xfrm>
              <a:off x="2123728" y="3769948"/>
              <a:ext cx="1638300" cy="2908285"/>
              <a:chOff x="2123728" y="3769948"/>
              <a:chExt cx="1638300" cy="2908285"/>
            </a:xfrm>
          </p:grpSpPr>
          <p:pic>
            <p:nvPicPr>
              <p:cNvPr id="136" name="Picture 2">
                <a:extLst>
                  <a:ext uri="{FF2B5EF4-FFF2-40B4-BE49-F238E27FC236}">
                    <a16:creationId xmlns:a16="http://schemas.microsoft.com/office/drawing/2014/main" id="{6D1B0654-B38F-466B-9E36-6C0EAA2D15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4827223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2">
                <a:extLst>
                  <a:ext uri="{FF2B5EF4-FFF2-40B4-BE49-F238E27FC236}">
                    <a16:creationId xmlns:a16="http://schemas.microsoft.com/office/drawing/2014/main" id="{6BED45D2-5F6F-4B7A-AF73-2DD8ABDE9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5754308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" name="Picture 8">
                <a:extLst>
                  <a:ext uri="{FF2B5EF4-FFF2-40B4-BE49-F238E27FC236}">
                    <a16:creationId xmlns:a16="http://schemas.microsoft.com/office/drawing/2014/main" id="{15F0CF4B-96EE-4B7C-9869-EE4A0A9E6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728" y="3769948"/>
                <a:ext cx="1638300" cy="1057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BCEB62A-BE71-4EFC-BA99-FECE0C4AD283}"/>
                </a:ext>
              </a:extLst>
            </p:cNvPr>
            <p:cNvCxnSpPr/>
            <p:nvPr/>
          </p:nvCxnSpPr>
          <p:spPr>
            <a:xfrm>
              <a:off x="3905259" y="5082518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334FEFE-F004-4094-B651-71E046DC8422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540786" y="5298053"/>
            <a:ext cx="274226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027156E-1638-4D3C-A45B-3BA8D31A3E14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977548" y="4251702"/>
            <a:ext cx="1364892" cy="2420778"/>
            <a:chOff x="5704920" y="3687362"/>
            <a:chExt cx="1638300" cy="2905696"/>
          </a:xfrm>
        </p:grpSpPr>
        <p:pic>
          <p:nvPicPr>
            <p:cNvPr id="141" name="Picture 4">
              <a:extLst>
                <a:ext uri="{FF2B5EF4-FFF2-40B4-BE49-F238E27FC236}">
                  <a16:creationId xmlns:a16="http://schemas.microsoft.com/office/drawing/2014/main" id="{FAF93805-F19B-4D14-81AF-F8F24E30AC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036" y="3687362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2" name="Picture 4">
              <a:extLst>
                <a:ext uri="{FF2B5EF4-FFF2-40B4-BE49-F238E27FC236}">
                  <a16:creationId xmlns:a16="http://schemas.microsoft.com/office/drawing/2014/main" id="{C9BA8561-F468-44B6-AF91-A58EE3A6B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431" y="4728045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" name="Picture 8">
              <a:extLst>
                <a:ext uri="{FF2B5EF4-FFF2-40B4-BE49-F238E27FC236}">
                  <a16:creationId xmlns:a16="http://schemas.microsoft.com/office/drawing/2014/main" id="{6F675F90-5F39-4434-8F63-1DEDA647C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920" y="5535783"/>
              <a:ext cx="1638300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35481DB-88C7-4F08-A516-554BD83665F6}"/>
                </a:ext>
              </a:extLst>
            </p:cNvPr>
            <p:cNvGrpSpPr/>
            <p:nvPr/>
          </p:nvGrpSpPr>
          <p:grpSpPr>
            <a:xfrm>
              <a:off x="6250102" y="3779759"/>
              <a:ext cx="360040" cy="720080"/>
              <a:chOff x="7596336" y="2600908"/>
              <a:chExt cx="108012" cy="108012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52EE551-5D2B-404D-A061-AD78947802BA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C47B745-2BD3-47F2-AC9E-4E1278BEB8FC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F90816A6-C3CA-47DF-BE46-A0ABAF2C58AC}"/>
                </a:ext>
              </a:extLst>
            </p:cNvPr>
            <p:cNvGrpSpPr/>
            <p:nvPr/>
          </p:nvGrpSpPr>
          <p:grpSpPr>
            <a:xfrm>
              <a:off x="6524070" y="3849610"/>
              <a:ext cx="360040" cy="720080"/>
              <a:chOff x="7596336" y="2600908"/>
              <a:chExt cx="108012" cy="108012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C23C295-6425-4525-BBBB-E9E15AE2DFAD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76BCDD8-4AD3-4296-A504-A7275C0A186E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F44AC6C-3A45-4FD8-9E28-4BE285E3D80B}"/>
                </a:ext>
              </a:extLst>
            </p:cNvPr>
            <p:cNvGrpSpPr/>
            <p:nvPr/>
          </p:nvGrpSpPr>
          <p:grpSpPr>
            <a:xfrm>
              <a:off x="6735641" y="3897952"/>
              <a:ext cx="360040" cy="720080"/>
              <a:chOff x="7596336" y="2600908"/>
              <a:chExt cx="108012" cy="108012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4C2CB7A-075A-42C7-8483-4399C3E63388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8597502B-8395-4394-A9E3-F227CE1F40ED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4B855597-1762-497E-8125-80F35243BE65}"/>
                </a:ext>
              </a:extLst>
            </p:cNvPr>
            <p:cNvGrpSpPr/>
            <p:nvPr/>
          </p:nvGrpSpPr>
          <p:grpSpPr>
            <a:xfrm>
              <a:off x="5958877" y="4820442"/>
              <a:ext cx="360040" cy="720080"/>
              <a:chOff x="7596336" y="2600908"/>
              <a:chExt cx="108012" cy="108012"/>
            </a:xfrm>
          </p:grpSpPr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34A8233B-8ED0-482B-9C5F-706333EB8FD7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7CAEE6A-9820-4DB7-8F20-0B331EB900DE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09C6545-9243-47D3-A814-E8B56E8A3650}"/>
                </a:ext>
              </a:extLst>
            </p:cNvPr>
            <p:cNvGrpSpPr/>
            <p:nvPr/>
          </p:nvGrpSpPr>
          <p:grpSpPr>
            <a:xfrm>
              <a:off x="6492161" y="4820442"/>
              <a:ext cx="360040" cy="720080"/>
              <a:chOff x="7596336" y="2600908"/>
              <a:chExt cx="108012" cy="108012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80155C7-0D98-4A63-ABA1-45BD91CCBE82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B8585F2-462E-4E9C-B6B5-C417EBF84CBF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D31C487-12A8-4FEB-8B06-965E5A6FFCEB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871475" y="4224614"/>
            <a:ext cx="1043925" cy="2392603"/>
            <a:chOff x="7641863" y="3872308"/>
            <a:chExt cx="1253038" cy="2871875"/>
          </a:xfrm>
        </p:grpSpPr>
        <p:pic>
          <p:nvPicPr>
            <p:cNvPr id="160" name="Picture 4">
              <a:extLst>
                <a:ext uri="{FF2B5EF4-FFF2-40B4-BE49-F238E27FC236}">
                  <a16:creationId xmlns:a16="http://schemas.microsoft.com/office/drawing/2014/main" id="{5BE83A69-9A0E-4D7A-BBC4-45BFC9F369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863" y="3872308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1" name="Picture 4">
              <a:extLst>
                <a:ext uri="{FF2B5EF4-FFF2-40B4-BE49-F238E27FC236}">
                  <a16:creationId xmlns:a16="http://schemas.microsoft.com/office/drawing/2014/main" id="{4EC4B1C9-2935-41D7-99E4-F2E1F2030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863" y="4837296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2" name="Picture 4">
              <a:extLst>
                <a:ext uri="{FF2B5EF4-FFF2-40B4-BE49-F238E27FC236}">
                  <a16:creationId xmlns:a16="http://schemas.microsoft.com/office/drawing/2014/main" id="{1BE2A8A6-370A-47C4-A594-304EBE4C8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651" y="5839308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E6260A5-DC41-4846-817B-B5E406899038}"/>
                </a:ext>
              </a:extLst>
            </p:cNvPr>
            <p:cNvGrpSpPr/>
            <p:nvPr/>
          </p:nvGrpSpPr>
          <p:grpSpPr>
            <a:xfrm>
              <a:off x="7656651" y="4015440"/>
              <a:ext cx="360040" cy="720080"/>
              <a:chOff x="7596336" y="2600908"/>
              <a:chExt cx="108012" cy="108012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30D7F721-77A3-4CCC-A397-DE1D89D613DD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14F4B58D-847B-4E97-B3A7-491241AB9942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5E5B1E5E-559A-48A3-9A53-4A32EB7C209E}"/>
                </a:ext>
              </a:extLst>
            </p:cNvPr>
            <p:cNvGrpSpPr/>
            <p:nvPr/>
          </p:nvGrpSpPr>
          <p:grpSpPr>
            <a:xfrm>
              <a:off x="8016691" y="3964705"/>
              <a:ext cx="360040" cy="720080"/>
              <a:chOff x="7596336" y="2600908"/>
              <a:chExt cx="108012" cy="108012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B0EFA03-AAEF-4207-9115-C37863DA1FD7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EAEC2DE6-464F-4EAC-8864-954E85B32D46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767DECDB-7BB7-4965-A0D0-0FD57FE91342}"/>
                </a:ext>
              </a:extLst>
            </p:cNvPr>
            <p:cNvGrpSpPr/>
            <p:nvPr/>
          </p:nvGrpSpPr>
          <p:grpSpPr>
            <a:xfrm>
              <a:off x="8245185" y="3974230"/>
              <a:ext cx="360040" cy="720080"/>
              <a:chOff x="7596336" y="2600908"/>
              <a:chExt cx="108012" cy="108012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8F4CA0F6-25B9-45DA-885F-A94B2FF4C1F6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52805209-0606-43F2-B1A9-45BD0CA8C39D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0A226198-33EA-43CA-9871-D48A0C299D89}"/>
                </a:ext>
              </a:extLst>
            </p:cNvPr>
            <p:cNvGrpSpPr/>
            <p:nvPr/>
          </p:nvGrpSpPr>
          <p:grpSpPr>
            <a:xfrm>
              <a:off x="8520073" y="3986147"/>
              <a:ext cx="360040" cy="720080"/>
              <a:chOff x="7596336" y="2600908"/>
              <a:chExt cx="108012" cy="108012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1B87D88-33A8-47B1-8561-CEE25F3A74BD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CE93366-5D48-4899-A8B0-6CB649C26205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DC899681-26EA-42A8-BD99-F4C6A3A1C11D}"/>
                </a:ext>
              </a:extLst>
            </p:cNvPr>
            <p:cNvGrpSpPr/>
            <p:nvPr/>
          </p:nvGrpSpPr>
          <p:grpSpPr>
            <a:xfrm>
              <a:off x="7656651" y="4916810"/>
              <a:ext cx="360040" cy="720080"/>
              <a:chOff x="7596336" y="2600908"/>
              <a:chExt cx="108012" cy="108012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F5AA5B8-8DC1-4D63-A90F-B94B886F6630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D1F7D92-CC2D-4527-BAB0-D872D5C78F32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A7ABDC18-AE26-4F80-AF99-2FC039F0094D}"/>
                </a:ext>
              </a:extLst>
            </p:cNvPr>
            <p:cNvGrpSpPr/>
            <p:nvPr/>
          </p:nvGrpSpPr>
          <p:grpSpPr>
            <a:xfrm>
              <a:off x="8016691" y="4874114"/>
              <a:ext cx="360040" cy="720080"/>
              <a:chOff x="7596336" y="2600908"/>
              <a:chExt cx="108012" cy="108012"/>
            </a:xfrm>
          </p:grpSpPr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33BD641-15DD-4206-A17E-7EE28BC4783D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2584C39-2EEF-4AB9-9FED-E22985D220BC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7769E7F1-E505-4A79-868A-274758DEEA1A}"/>
                </a:ext>
              </a:extLst>
            </p:cNvPr>
            <p:cNvGrpSpPr/>
            <p:nvPr/>
          </p:nvGrpSpPr>
          <p:grpSpPr>
            <a:xfrm>
              <a:off x="8286834" y="5003238"/>
              <a:ext cx="360040" cy="720080"/>
              <a:chOff x="7596336" y="2600908"/>
              <a:chExt cx="108012" cy="108012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9AA2CCD-4704-4FA5-8DC9-15176231232B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0FCCC4DA-9592-42E7-A7FB-F39DB6FCC3C0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8EC61149-E7B0-42B9-8DFC-9DA585F5A4A5}"/>
                </a:ext>
              </a:extLst>
            </p:cNvPr>
            <p:cNvGrpSpPr/>
            <p:nvPr/>
          </p:nvGrpSpPr>
          <p:grpSpPr>
            <a:xfrm>
              <a:off x="7656651" y="5927163"/>
              <a:ext cx="360040" cy="720080"/>
              <a:chOff x="7596336" y="2600908"/>
              <a:chExt cx="108012" cy="108012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4F941F2-20A9-49B4-A6C2-0843DCFD273F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14EE31A3-3E0A-41F4-BB33-80201E57467B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9C2160C-1655-4FE5-AE92-2A3499ACFFFF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5788186" y="5221853"/>
            <a:ext cx="274226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7D44435-B0C3-439D-B390-EB292A34EF22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4241547" y="4225073"/>
            <a:ext cx="1364892" cy="2370674"/>
            <a:chOff x="3968919" y="3670770"/>
            <a:chExt cx="1638300" cy="2845555"/>
          </a:xfrm>
        </p:grpSpPr>
        <p:sp>
          <p:nvSpPr>
            <p:cNvPr id="189" name="Slide Number Placeholder 4">
              <a:extLst>
                <a:ext uri="{FF2B5EF4-FFF2-40B4-BE49-F238E27FC236}">
                  <a16:creationId xmlns:a16="http://schemas.microsoft.com/office/drawing/2014/main" id="{BC2BA683-0320-4FB2-9F5D-1096E4D0D3C3}"/>
                </a:ext>
              </a:extLst>
            </p:cNvPr>
            <p:cNvSpPr txBox="1">
              <a:spLocks/>
            </p:cNvSpPr>
            <p:nvPr/>
          </p:nvSpPr>
          <p:spPr>
            <a:xfrm>
              <a:off x="4187506" y="6151200"/>
              <a:ext cx="5040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92DC7DF-38AD-45BE-8DBA-79752224AF15}" type="slidenum">
                <a:rPr lang="en-GB" smtClean="0"/>
                <a:pPr/>
                <a:t>10</a:t>
              </a:fld>
              <a:endParaRPr lang="en-GB" dirty="0"/>
            </a:p>
          </p:txBody>
        </p:sp>
        <p:pic>
          <p:nvPicPr>
            <p:cNvPr id="190" name="Picture 4">
              <a:extLst>
                <a:ext uri="{FF2B5EF4-FFF2-40B4-BE49-F238E27FC236}">
                  <a16:creationId xmlns:a16="http://schemas.microsoft.com/office/drawing/2014/main" id="{FC64D75A-59F0-41AC-810D-AA1EE7748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544" y="3670770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1" name="Picture 2">
              <a:extLst>
                <a:ext uri="{FF2B5EF4-FFF2-40B4-BE49-F238E27FC236}">
                  <a16:creationId xmlns:a16="http://schemas.microsoft.com/office/drawing/2014/main" id="{C29F27AB-8429-4767-90F4-846C9E297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544" y="5516930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2" name="Picture 8">
              <a:extLst>
                <a:ext uri="{FF2B5EF4-FFF2-40B4-BE49-F238E27FC236}">
                  <a16:creationId xmlns:a16="http://schemas.microsoft.com/office/drawing/2014/main" id="{10C80319-C973-43D1-854E-1DA9D9D5C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919" y="4544086"/>
              <a:ext cx="1638300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A0FD2C3-6CA4-4596-84CC-5740D5AFCCFD}"/>
                </a:ext>
              </a:extLst>
            </p:cNvPr>
            <p:cNvGrpSpPr/>
            <p:nvPr/>
          </p:nvGrpSpPr>
          <p:grpSpPr>
            <a:xfrm>
              <a:off x="4331522" y="4728045"/>
              <a:ext cx="360040" cy="720080"/>
              <a:chOff x="7596336" y="2600908"/>
              <a:chExt cx="108012" cy="108012"/>
            </a:xfrm>
          </p:grpSpPr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648B8EC-E18E-41DF-81C9-1C7E5168D1E6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26C5ACD-4BC2-4C67-83E8-A97860C6808E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2A15FD03-FCCF-4E92-95F5-CD05218192E6}"/>
                </a:ext>
              </a:extLst>
            </p:cNvPr>
            <p:cNvGrpSpPr/>
            <p:nvPr/>
          </p:nvGrpSpPr>
          <p:grpSpPr>
            <a:xfrm>
              <a:off x="4634027" y="3779759"/>
              <a:ext cx="360040" cy="720080"/>
              <a:chOff x="7596336" y="2600908"/>
              <a:chExt cx="108012" cy="108012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BAC37BB-83D6-4258-B25B-9538102BBA80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AF2DA25-452E-4662-ABC2-FB2E06D7B9D1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CE74B85-8DFF-4CE0-A6F9-F5AE5ACB747A}"/>
                </a:ext>
              </a:extLst>
            </p:cNvPr>
            <p:cNvGrpSpPr/>
            <p:nvPr/>
          </p:nvGrpSpPr>
          <p:grpSpPr>
            <a:xfrm>
              <a:off x="4894754" y="3803032"/>
              <a:ext cx="360040" cy="720080"/>
              <a:chOff x="7596336" y="2600908"/>
              <a:chExt cx="108012" cy="108012"/>
            </a:xfrm>
          </p:grpSpPr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25645A5E-16C7-492B-969C-DE1AD2B41D6E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6C24D42-6E9B-4FB7-8723-46BA15E705AB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B11597D-4060-4544-B9EC-2E96A0F16FFF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5993264" y="4271673"/>
            <a:ext cx="1285538" cy="2378889"/>
            <a:chOff x="5803741" y="2721814"/>
            <a:chExt cx="1543050" cy="2855415"/>
          </a:xfrm>
        </p:grpSpPr>
        <p:pic>
          <p:nvPicPr>
            <p:cNvPr id="204" name="Picture 4">
              <a:extLst>
                <a:ext uri="{FF2B5EF4-FFF2-40B4-BE49-F238E27FC236}">
                  <a16:creationId xmlns:a16="http://schemas.microsoft.com/office/drawing/2014/main" id="{3733410E-7498-4B99-9E48-65A10D7DD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559" y="2721814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" name="Picture 4">
              <a:extLst>
                <a:ext uri="{FF2B5EF4-FFF2-40B4-BE49-F238E27FC236}">
                  <a16:creationId xmlns:a16="http://schemas.microsoft.com/office/drawing/2014/main" id="{F69E0BB0-8624-470A-8ACA-74D64C5E3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6954" y="3762497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7ECC266A-9AB3-40E4-B1F8-BF0FDE406BFF}"/>
                </a:ext>
              </a:extLst>
            </p:cNvPr>
            <p:cNvGrpSpPr/>
            <p:nvPr/>
          </p:nvGrpSpPr>
          <p:grpSpPr>
            <a:xfrm>
              <a:off x="6663593" y="2884062"/>
              <a:ext cx="360040" cy="720080"/>
              <a:chOff x="7596336" y="2600908"/>
              <a:chExt cx="108012" cy="108012"/>
            </a:xfrm>
          </p:grpSpPr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DD3B9AB-09CB-4F51-AAA8-205CBFCACC0F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15D2F841-4DCD-4808-8A9E-108BCE3E7991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778CA03C-8ED1-4B69-A45F-CADBB23DA133}"/>
                </a:ext>
              </a:extLst>
            </p:cNvPr>
            <p:cNvGrpSpPr/>
            <p:nvPr/>
          </p:nvGrpSpPr>
          <p:grpSpPr>
            <a:xfrm>
              <a:off x="6875164" y="2932404"/>
              <a:ext cx="360040" cy="720080"/>
              <a:chOff x="7596336" y="2600908"/>
              <a:chExt cx="108012" cy="108012"/>
            </a:xfrm>
          </p:grpSpPr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C2E1EF1E-A093-422A-8CB7-F609F39408ED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424AEF1-CEB4-42A6-AD68-80680F712525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8" name="Picture 2">
              <a:extLst>
                <a:ext uri="{FF2B5EF4-FFF2-40B4-BE49-F238E27FC236}">
                  <a16:creationId xmlns:a16="http://schemas.microsoft.com/office/drawing/2014/main" id="{422615A8-6BAC-4E9C-93BF-4578AFF81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3741" y="4653304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1A730C56-9636-4107-B96F-F5E4E318F613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7581612" y="4119593"/>
            <a:ext cx="1285538" cy="2543485"/>
            <a:chOff x="7521693" y="2524247"/>
            <a:chExt cx="1543050" cy="3052982"/>
          </a:xfrm>
        </p:grpSpPr>
        <p:pic>
          <p:nvPicPr>
            <p:cNvPr id="214" name="Picture 2">
              <a:extLst>
                <a:ext uri="{FF2B5EF4-FFF2-40B4-BE49-F238E27FC236}">
                  <a16:creationId xmlns:a16="http://schemas.microsoft.com/office/drawing/2014/main" id="{E87E11FA-12C3-4E46-8D61-B380DC3BB4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1693" y="4653304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" name="Picture 4">
              <a:extLst>
                <a:ext uri="{FF2B5EF4-FFF2-40B4-BE49-F238E27FC236}">
                  <a16:creationId xmlns:a16="http://schemas.microsoft.com/office/drawing/2014/main" id="{32F3D03F-48AA-414D-B3B2-D0379CD4F4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262"/>
            <a:stretch/>
          </p:blipFill>
          <p:spPr bwMode="auto">
            <a:xfrm>
              <a:off x="8521712" y="2700372"/>
              <a:ext cx="454908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B4DF9794-99A7-48F5-9AD0-1E59E2B77CFE}"/>
                </a:ext>
              </a:extLst>
            </p:cNvPr>
            <p:cNvGrpSpPr/>
            <p:nvPr/>
          </p:nvGrpSpPr>
          <p:grpSpPr>
            <a:xfrm>
              <a:off x="8341692" y="2802294"/>
              <a:ext cx="360040" cy="720080"/>
              <a:chOff x="7596336" y="2600908"/>
              <a:chExt cx="108012" cy="108012"/>
            </a:xfrm>
          </p:grpSpPr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33E7DD5-EF22-4617-B502-16978947FE05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DAB7F4F-17D7-47C9-9ABB-135471DEAED6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11194E5-C40A-4252-BEF5-790F9DDE9777}"/>
                </a:ext>
              </a:extLst>
            </p:cNvPr>
            <p:cNvGrpSpPr/>
            <p:nvPr/>
          </p:nvGrpSpPr>
          <p:grpSpPr>
            <a:xfrm>
              <a:off x="8616580" y="2814211"/>
              <a:ext cx="360040" cy="720080"/>
              <a:chOff x="7596336" y="2600908"/>
              <a:chExt cx="108012" cy="108012"/>
            </a:xfrm>
          </p:grpSpPr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C9F25B5-EB40-4A6A-A2A1-CC87E5497A47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3CA5DBD-9595-4E74-BCE2-9EF0488FA7C0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8" name="Picture 2">
              <a:extLst>
                <a:ext uri="{FF2B5EF4-FFF2-40B4-BE49-F238E27FC236}">
                  <a16:creationId xmlns:a16="http://schemas.microsoft.com/office/drawing/2014/main" id="{E5035E49-B565-4DAE-BE66-3A355703B8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6480" y="3700584"/>
              <a:ext cx="113347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9" name="Picture 3">
              <a:extLst>
                <a:ext uri="{FF2B5EF4-FFF2-40B4-BE49-F238E27FC236}">
                  <a16:creationId xmlns:a16="http://schemas.microsoft.com/office/drawing/2014/main" id="{1013FA33-E8A0-4A1E-95B1-35B59CB52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544" y="2524247"/>
              <a:ext cx="619125" cy="1085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7" name="Picture 2" descr="D:\travaux\EBS central asia\content\pictographs\graphEWAR2.png">
            <a:extLst>
              <a:ext uri="{FF2B5EF4-FFF2-40B4-BE49-F238E27FC236}">
                <a16:creationId xmlns:a16="http://schemas.microsoft.com/office/drawing/2014/main" id="{CBDB4CD6-804E-4722-8625-6198E85D75C5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429000"/>
            <a:ext cx="1216890" cy="9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224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8CC8D5E-347D-4F2D-8833-9E468264D4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4186" y="4211550"/>
            <a:ext cx="1722026" cy="2327381"/>
            <a:chOff x="224574" y="3872308"/>
            <a:chExt cx="2066974" cy="2793590"/>
          </a:xfrm>
        </p:grpSpPr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0348934F-5832-4334-8FFD-2B50E49A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87230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0" name="Picture 2">
              <a:extLst>
                <a:ext uri="{FF2B5EF4-FFF2-40B4-BE49-F238E27FC236}">
                  <a16:creationId xmlns:a16="http://schemas.microsoft.com/office/drawing/2014/main" id="{5EB9FF85-A7E0-4D1E-BBD7-EBE122F21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481488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E8FEF18E-BADE-4171-90AD-D69CBD9D5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5741973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313A12-B49C-4578-A784-42F50BC9D9A5}"/>
                </a:ext>
              </a:extLst>
            </p:cNvPr>
            <p:cNvCxnSpPr/>
            <p:nvPr/>
          </p:nvCxnSpPr>
          <p:spPr>
            <a:xfrm>
              <a:off x="1962390" y="5084990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59ADF60-F1AA-428E-B1AF-59E4995B14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A7BFC-3EB8-43BC-9BFB-A636397C4E8E}"/>
              </a:ext>
            </a:extLst>
          </p:cNvPr>
          <p:cNvSpPr>
            <a:spLocks noGrp="1"/>
          </p:cNvSpPr>
          <p:nvPr>
            <p:ph sz="quarter" idx="11"/>
            <p:custDataLst>
              <p:tags r:id="rId3"/>
            </p:custDataLst>
          </p:nvPr>
        </p:nvSpPr>
        <p:spPr>
          <a:xfrm>
            <a:off x="762000" y="1600200"/>
            <a:ext cx="7543800" cy="1981200"/>
          </a:xfrm>
        </p:spPr>
        <p:txBody>
          <a:bodyPr/>
          <a:lstStyle/>
          <a:p>
            <a:r>
              <a:rPr lang="en-GB" dirty="0"/>
              <a:t>Detect as soon as possible an acute public health event and respond to it:</a:t>
            </a:r>
          </a:p>
          <a:p>
            <a:pPr lvl="1"/>
            <a:r>
              <a:rPr lang="en-GB" dirty="0"/>
              <a:t>Decrease the number of affected people.</a:t>
            </a:r>
          </a:p>
          <a:p>
            <a:pPr lvl="1"/>
            <a:r>
              <a:rPr lang="en-GB" dirty="0"/>
              <a:t>Decrease the negative health consequences.</a:t>
            </a:r>
          </a:p>
          <a:p>
            <a:pPr lvl="1"/>
            <a:r>
              <a:rPr lang="fr-FR" dirty="0"/>
              <a:t>D</a:t>
            </a:r>
            <a:r>
              <a:rPr lang="en-GB" dirty="0" err="1"/>
              <a:t>ecrease</a:t>
            </a:r>
            <a:r>
              <a:rPr lang="en-GB" dirty="0"/>
              <a:t> the resources needed to respond.</a:t>
            </a:r>
          </a:p>
          <a:p>
            <a:endParaRPr lang="en-GB" dirty="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B33FD1C-0257-4514-BE4C-0F62DAEB5DD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581612" y="4237039"/>
            <a:ext cx="1321512" cy="2430470"/>
            <a:chOff x="5935463" y="2659901"/>
            <a:chExt cx="1586230" cy="2917328"/>
          </a:xfrm>
        </p:grpSpPr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8AC8E48B-7E6E-4C95-B5F9-60E64C8BD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463" y="4653304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C0A3CD15-8F39-46F7-86AD-F2E05AA69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42" y="2659901"/>
              <a:ext cx="113347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2">
              <a:extLst>
                <a:ext uri="{FF2B5EF4-FFF2-40B4-BE49-F238E27FC236}">
                  <a16:creationId xmlns:a16="http://schemas.microsoft.com/office/drawing/2014/main" id="{20661B66-0663-4E10-A2F2-5E5CE1F6E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643" y="3752971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C0F8292-F34E-4A72-BFBE-A68C9626168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015165" y="4230622"/>
            <a:ext cx="1321512" cy="2430470"/>
            <a:chOff x="5935463" y="2659901"/>
            <a:chExt cx="1586230" cy="2917328"/>
          </a:xfrm>
        </p:grpSpPr>
        <p:pic>
          <p:nvPicPr>
            <p:cNvPr id="124" name="Picture 2">
              <a:extLst>
                <a:ext uri="{FF2B5EF4-FFF2-40B4-BE49-F238E27FC236}">
                  <a16:creationId xmlns:a16="http://schemas.microsoft.com/office/drawing/2014/main" id="{E6148B09-44AA-4320-AA7F-991FCB68D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463" y="4653304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5" name="Picture 2">
              <a:extLst>
                <a:ext uri="{FF2B5EF4-FFF2-40B4-BE49-F238E27FC236}">
                  <a16:creationId xmlns:a16="http://schemas.microsoft.com/office/drawing/2014/main" id="{2AC2A033-C924-4719-99D8-AC44108D3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042" y="2659901"/>
              <a:ext cx="1133475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6" name="Picture 2">
              <a:extLst>
                <a:ext uri="{FF2B5EF4-FFF2-40B4-BE49-F238E27FC236}">
                  <a16:creationId xmlns:a16="http://schemas.microsoft.com/office/drawing/2014/main" id="{058AF3C1-79D1-4344-8A3A-E752A5FAA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8643" y="3752971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39AD908-13B8-4DDB-955E-8EB9DE646E9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353340" y="4128332"/>
            <a:ext cx="1758446" cy="2422935"/>
            <a:chOff x="2123728" y="3769948"/>
            <a:chExt cx="2110689" cy="290828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4C9AE3B-CB50-4A5F-BA78-DB1B68EC94D7}"/>
                </a:ext>
              </a:extLst>
            </p:cNvPr>
            <p:cNvGrpSpPr/>
            <p:nvPr/>
          </p:nvGrpSpPr>
          <p:grpSpPr>
            <a:xfrm>
              <a:off x="2123728" y="3769948"/>
              <a:ext cx="1638300" cy="2908285"/>
              <a:chOff x="2123728" y="3769948"/>
              <a:chExt cx="1638300" cy="2908285"/>
            </a:xfrm>
          </p:grpSpPr>
          <p:pic>
            <p:nvPicPr>
              <p:cNvPr id="136" name="Picture 2">
                <a:extLst>
                  <a:ext uri="{FF2B5EF4-FFF2-40B4-BE49-F238E27FC236}">
                    <a16:creationId xmlns:a16="http://schemas.microsoft.com/office/drawing/2014/main" id="{6D1B0654-B38F-466B-9E36-6C0EAA2D15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4827223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2">
                <a:extLst>
                  <a:ext uri="{FF2B5EF4-FFF2-40B4-BE49-F238E27FC236}">
                    <a16:creationId xmlns:a16="http://schemas.microsoft.com/office/drawing/2014/main" id="{6BED45D2-5F6F-4B7A-AF73-2DD8ABDE9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5754308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" name="Picture 8">
                <a:extLst>
                  <a:ext uri="{FF2B5EF4-FFF2-40B4-BE49-F238E27FC236}">
                    <a16:creationId xmlns:a16="http://schemas.microsoft.com/office/drawing/2014/main" id="{15F0CF4B-96EE-4B7C-9869-EE4A0A9E6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728" y="3769948"/>
                <a:ext cx="1638300" cy="1057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BCEB62A-BE71-4EFC-BA99-FECE0C4AD283}"/>
                </a:ext>
              </a:extLst>
            </p:cNvPr>
            <p:cNvCxnSpPr/>
            <p:nvPr/>
          </p:nvCxnSpPr>
          <p:spPr>
            <a:xfrm>
              <a:off x="3905259" y="5082518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334FEFE-F004-4094-B651-71E046DC8422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7540786" y="5298053"/>
            <a:ext cx="274226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9C2160C-1655-4FE5-AE92-2A3499ACFFFF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5788186" y="5221853"/>
            <a:ext cx="274226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Picture 2" descr="D:\travaux\EBS central asia\content\pictographs\graphEWAR2.png">
            <a:extLst>
              <a:ext uri="{FF2B5EF4-FFF2-40B4-BE49-F238E27FC236}">
                <a16:creationId xmlns:a16="http://schemas.microsoft.com/office/drawing/2014/main" id="{5273F974-6C5B-4BC5-887E-36CB9791F809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429000"/>
            <a:ext cx="1216890" cy="93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DF9B851-4528-4CA6-8C23-E4D7388FF44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4315150" y="4219372"/>
            <a:ext cx="1285538" cy="2307799"/>
            <a:chOff x="4156067" y="2705222"/>
            <a:chExt cx="1543050" cy="2770085"/>
          </a:xfrm>
        </p:grpSpPr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62BFDAF8-EF2A-4B3F-BF17-629A04EEF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067" y="2705222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2">
              <a:extLst>
                <a:ext uri="{FF2B5EF4-FFF2-40B4-BE49-F238E27FC236}">
                  <a16:creationId xmlns:a16="http://schemas.microsoft.com/office/drawing/2014/main" id="{50D6B0D0-0BA6-4F24-A155-8F56651A5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067" y="4551382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A51CA913-D8A4-43FF-87E9-7C5F61441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067" y="3644691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7741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C9DE-77EB-46A7-9649-6503E9D26A8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Diseases</a:t>
            </a:r>
            <a:r>
              <a:rPr lang="fr-FR" dirty="0"/>
              <a:t> to be </a:t>
            </a:r>
            <a:r>
              <a:rPr lang="fr-FR" dirty="0" err="1"/>
              <a:t>weekly</a:t>
            </a:r>
            <a:r>
              <a:rPr lang="fr-FR" dirty="0"/>
              <a:t> </a:t>
            </a:r>
            <a:r>
              <a:rPr lang="fr-FR" dirty="0" err="1"/>
              <a:t>reported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19EF6-A227-4ECB-A7CC-72B446DB8FD8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 and syndromes to be </a:t>
            </a:r>
            <a:r>
              <a:rPr lang="fr-FR" dirty="0" err="1"/>
              <a:t>weekly</a:t>
            </a:r>
            <a:r>
              <a:rPr lang="fr-FR" dirty="0"/>
              <a:t> </a:t>
            </a:r>
            <a:r>
              <a:rPr lang="fr-FR" dirty="0" err="1"/>
              <a:t>reported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Weekly</a:t>
            </a:r>
            <a:r>
              <a:rPr lang="fr-FR" dirty="0"/>
              <a:t> reporting </a:t>
            </a:r>
            <a:r>
              <a:rPr lang="fr-FR" dirty="0" err="1"/>
              <a:t>form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91E2E-36C8-4E3C-82AE-7D306B9606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51396" y="1295400"/>
            <a:ext cx="3529584" cy="507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2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9321-EE07-4CAA-9C18-A6236A5FAD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Case </a:t>
            </a:r>
            <a:r>
              <a:rPr lang="fr-FR" dirty="0" err="1"/>
              <a:t>definitions</a:t>
            </a:r>
            <a:r>
              <a:rPr lang="fr-FR" dirty="0"/>
              <a:t> / </a:t>
            </a:r>
            <a:r>
              <a:rPr lang="fr-FR" dirty="0" err="1"/>
              <a:t>Zero</a:t>
            </a:r>
            <a:r>
              <a:rPr lang="fr-FR" dirty="0"/>
              <a:t> reporting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CB6AB-B533-400F-97FA-77CEC86288D1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/>
              <a:t>use standardized case definitions?</a:t>
            </a:r>
          </a:p>
          <a:p>
            <a:pPr lvl="1"/>
            <a:endParaRPr lang="fr-FR"/>
          </a:p>
          <a:p>
            <a:pPr lvl="1"/>
            <a:endParaRPr lang="fr-FR"/>
          </a:p>
          <a:p>
            <a:pPr lvl="1"/>
            <a:endParaRPr lang="fr-FR"/>
          </a:p>
          <a:p>
            <a:r>
              <a:rPr lang="fr-FR"/>
              <a:t>Why still report 0 when there is no case?</a:t>
            </a:r>
          </a:p>
        </p:txBody>
      </p:sp>
    </p:spTree>
    <p:extLst>
      <p:ext uri="{BB962C8B-B14F-4D97-AF65-F5344CB8AC3E}">
        <p14:creationId xmlns:p14="http://schemas.microsoft.com/office/powerpoint/2010/main" val="307714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9321-EE07-4CAA-9C18-A6236A5FAD7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Case </a:t>
            </a:r>
            <a:r>
              <a:rPr lang="fr-FR" dirty="0" err="1"/>
              <a:t>definitions</a:t>
            </a:r>
            <a:r>
              <a:rPr lang="fr-FR" dirty="0"/>
              <a:t> / </a:t>
            </a:r>
            <a:r>
              <a:rPr lang="fr-FR" dirty="0" err="1"/>
              <a:t>Zero</a:t>
            </a:r>
            <a:r>
              <a:rPr lang="fr-FR" dirty="0"/>
              <a:t> reporting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CB6AB-B533-400F-97FA-77CEC86288D1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/>
              <a:t>use standardized case definitions?</a:t>
            </a:r>
          </a:p>
          <a:p>
            <a:pPr lvl="1"/>
            <a:r>
              <a:rPr lang="fr-FR"/>
              <a:t>Be sure everyone is counting the same disease or syndrome.</a:t>
            </a:r>
          </a:p>
          <a:p>
            <a:pPr lvl="1"/>
            <a:endParaRPr lang="fr-FR"/>
          </a:p>
          <a:p>
            <a:r>
              <a:rPr lang="fr-FR"/>
              <a:t>Why still report 0 when there is no case?</a:t>
            </a:r>
          </a:p>
          <a:p>
            <a:pPr lvl="1"/>
            <a:r>
              <a:rPr lang="fr-FR"/>
              <a:t>Distinguish between no case and no information.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607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5C1F-E455-4F10-8B3F-068A15F2670F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Thresholds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B47C6-036E-4698-89A8-8B3389F3B21C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thresholds</a:t>
            </a:r>
            <a:r>
              <a:rPr lang="fr-FR" dirty="0"/>
              <a:t> are </a:t>
            </a:r>
            <a:r>
              <a:rPr lang="fr-FR" dirty="0" err="1"/>
              <a:t>defined</a:t>
            </a:r>
            <a:r>
              <a:rPr lang="fr-FR" dirty="0"/>
              <a:t>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diseases</a:t>
            </a:r>
            <a:r>
              <a:rPr lang="fr-FR" dirty="0"/>
              <a:t>/syndromes to be </a:t>
            </a:r>
            <a:r>
              <a:rPr lang="fr-FR" dirty="0" err="1"/>
              <a:t>reported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When</a:t>
            </a:r>
            <a:r>
              <a:rPr lang="fr-FR" dirty="0"/>
              <a:t> the threshold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reached</a:t>
            </a:r>
            <a:r>
              <a:rPr lang="fr-FR" dirty="0"/>
              <a:t>, urgent </a:t>
            </a:r>
            <a:r>
              <a:rPr lang="fr-FR" dirty="0" err="1"/>
              <a:t>assessment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the situation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 to </a:t>
            </a:r>
            <a:r>
              <a:rPr lang="fr-FR" dirty="0" err="1"/>
              <a:t>implement</a:t>
            </a:r>
            <a:r>
              <a:rPr lang="fr-FR" dirty="0"/>
              <a:t> control </a:t>
            </a:r>
            <a:r>
              <a:rPr lang="fr-FR" dirty="0" err="1"/>
              <a:t>measures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57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AE65-9567-4BC1-9E30-F3E823C79E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Questions</a:t>
            </a:r>
            <a:r>
              <a:rPr lang="fr-FR" dirty="0" err="1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72B-BC57-42EE-851A-8FC6D2B2D4B7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Any question on the objectives and </a:t>
            </a:r>
            <a:r>
              <a:rPr lang="fr-FR" dirty="0" err="1"/>
              <a:t>modalities</a:t>
            </a:r>
            <a:r>
              <a:rPr lang="fr-FR" dirty="0"/>
              <a:t> for </a:t>
            </a:r>
            <a:r>
              <a:rPr lang="fr-FR" dirty="0" err="1"/>
              <a:t>immediate</a:t>
            </a:r>
            <a:r>
              <a:rPr lang="fr-FR" dirty="0"/>
              <a:t> and </a:t>
            </a:r>
            <a:r>
              <a:rPr lang="fr-FR" dirty="0" err="1"/>
              <a:t>weekly</a:t>
            </a:r>
            <a:r>
              <a:rPr lang="fr-FR" dirty="0"/>
              <a:t> public </a:t>
            </a:r>
            <a:r>
              <a:rPr lang="fr-FR"/>
              <a:t>health surveillance?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7493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Argus tool for reporting</a:t>
            </a:r>
          </a:p>
        </p:txBody>
      </p:sp>
    </p:spTree>
    <p:extLst>
      <p:ext uri="{BB962C8B-B14F-4D97-AF65-F5344CB8AC3E}">
        <p14:creationId xmlns:p14="http://schemas.microsoft.com/office/powerpoint/2010/main" val="1152933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D066-3171-43BE-B830-0CAD733C64C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Purpose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Argus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512D-B956-4A93-8E5B-7D062046B391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Detect</a:t>
            </a:r>
            <a:r>
              <a:rPr lang="fr-FR" dirty="0"/>
              <a:t> and </a:t>
            </a:r>
            <a:r>
              <a:rPr lang="fr-FR" dirty="0" err="1"/>
              <a:t>respond</a:t>
            </a:r>
            <a:r>
              <a:rPr lang="fr-FR" dirty="0"/>
              <a:t> to </a:t>
            </a:r>
            <a:r>
              <a:rPr lang="fr-FR" dirty="0" err="1"/>
              <a:t>outbreaks</a:t>
            </a:r>
            <a:r>
              <a:rPr lang="fr-FR" dirty="0"/>
              <a:t> </a:t>
            </a:r>
            <a:r>
              <a:rPr lang="fr-FR" dirty="0" err="1"/>
              <a:t>earlier</a:t>
            </a:r>
            <a:endParaRPr lang="fr-FR" dirty="0"/>
          </a:p>
          <a:p>
            <a:pPr lvl="1"/>
            <a:r>
              <a:rPr lang="fr-FR" dirty="0" err="1"/>
              <a:t>Healthcare</a:t>
            </a:r>
            <a:r>
              <a:rPr lang="fr-FR" dirty="0"/>
              <a:t> </a:t>
            </a:r>
            <a:r>
              <a:rPr lang="fr-FR" dirty="0" err="1"/>
              <a:t>facilities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 dirty="0" err="1"/>
              <a:t>weekly</a:t>
            </a:r>
            <a:r>
              <a:rPr lang="fr-FR" dirty="0"/>
              <a:t> reports and </a:t>
            </a:r>
            <a:r>
              <a:rPr lang="fr-FR" dirty="0" err="1"/>
              <a:t>alerts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SMS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mobile phone.</a:t>
            </a:r>
          </a:p>
          <a:p>
            <a:endParaRPr lang="fr-FR" dirty="0"/>
          </a:p>
          <a:p>
            <a:pPr lvl="1"/>
            <a:r>
              <a:rPr lang="fr-FR" dirty="0"/>
              <a:t>All </a:t>
            </a:r>
            <a:r>
              <a:rPr lang="fr-FR" dirty="0" err="1"/>
              <a:t>levels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surveillance </a:t>
            </a:r>
            <a:r>
              <a:rPr lang="fr-FR" dirty="0" err="1"/>
              <a:t>system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and </a:t>
            </a:r>
            <a:r>
              <a:rPr lang="fr-FR" dirty="0" err="1"/>
              <a:t>validate</a:t>
            </a:r>
            <a:r>
              <a:rPr lang="fr-FR" dirty="0"/>
              <a:t> reports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internet.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All </a:t>
            </a:r>
            <a:r>
              <a:rPr lang="fr-FR" dirty="0" err="1"/>
              <a:t>levels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surveillance </a:t>
            </a:r>
            <a:r>
              <a:rPr lang="fr-FR" dirty="0" err="1"/>
              <a:t>system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view</a:t>
            </a:r>
            <a:r>
              <a:rPr lang="fr-FR" dirty="0"/>
              <a:t> and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epidemiological</a:t>
            </a:r>
            <a:r>
              <a:rPr lang="fr-FR" dirty="0"/>
              <a:t> situation in </a:t>
            </a:r>
            <a:r>
              <a:rPr lang="fr-FR" dirty="0" err="1"/>
              <a:t>their</a:t>
            </a:r>
            <a:r>
              <a:rPr lang="fr-FR" dirty="0"/>
              <a:t> area and in </a:t>
            </a:r>
            <a:r>
              <a:rPr lang="fr-FR" dirty="0" err="1"/>
              <a:t>the</a:t>
            </a:r>
            <a:r>
              <a:rPr lang="fr-FR" dirty="0"/>
              <a:t> country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unternet</a:t>
            </a:r>
            <a:r>
              <a:rPr lang="fr-FR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630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D28388-9C0B-4FD1-A275-194E3425577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of</a:t>
            </a:r>
            <a:r>
              <a:rPr lang="fr-FR" dirty="0"/>
              <a:t> Argus</a:t>
            </a:r>
            <a:endParaRPr lang="en-GB" dirty="0"/>
          </a:p>
        </p:txBody>
      </p:sp>
      <p:pic>
        <p:nvPicPr>
          <p:cNvPr id="18" name="Picture 2" descr="D:\travaux\ITtools\Overall documentation\Poster\images\element1.png">
            <a:extLst>
              <a:ext uri="{FF2B5EF4-FFF2-40B4-BE49-F238E27FC236}">
                <a16:creationId xmlns:a16="http://schemas.microsoft.com/office/drawing/2014/main" id="{B1F03F8C-5F60-4166-8EBA-80471245DEA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0" y="4353963"/>
            <a:ext cx="1639167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travaux\ITtools\Overall documentation\Poster\images\element6.png">
            <a:extLst>
              <a:ext uri="{FF2B5EF4-FFF2-40B4-BE49-F238E27FC236}">
                <a16:creationId xmlns:a16="http://schemas.microsoft.com/office/drawing/2014/main" id="{BFE9CA9C-C991-4DF2-A96E-DF98A1DED33D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33" y="4779640"/>
            <a:ext cx="759421" cy="4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EFE26D-FA3E-45FC-A4F1-A2465F1C6FB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99483" y="5462826"/>
            <a:ext cx="4028501" cy="8617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Argus Android</a:t>
            </a:r>
          </a:p>
          <a:p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reports </a:t>
            </a:r>
          </a:p>
          <a:p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B1DF2-8A91-4BBD-BE08-BAA6262EFA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84" y="4214197"/>
            <a:ext cx="769672" cy="118818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005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9600" y="2906785"/>
            <a:ext cx="8001000" cy="663429"/>
          </a:xfrm>
        </p:spPr>
        <p:txBody>
          <a:bodyPr>
            <a:normAutofit fontScale="90000"/>
          </a:bodyPr>
          <a:lstStyle/>
          <a:p>
            <a:r>
              <a:rPr lang="fr-FR" dirty="0"/>
              <a:t>Public </a:t>
            </a:r>
            <a:r>
              <a:rPr lang="fr-FR" dirty="0" err="1"/>
              <a:t>health</a:t>
            </a:r>
            <a:r>
              <a:rPr lang="fr-FR" dirty="0"/>
              <a:t> surveillance for 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D28388-9C0B-4FD1-A275-194E3425577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of</a:t>
            </a:r>
            <a:r>
              <a:rPr lang="fr-FR" dirty="0"/>
              <a:t> Argus</a:t>
            </a:r>
            <a:endParaRPr lang="en-GB" dirty="0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88F31784-0FB6-47C3-A2A5-442791C1C53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714171" y="2846868"/>
            <a:ext cx="1320800" cy="2032000"/>
          </a:xfrm>
          <a:custGeom>
            <a:avLst/>
            <a:gdLst>
              <a:gd name="connsiteX0" fmla="*/ 1320800 w 1320800"/>
              <a:gd name="connsiteY0" fmla="*/ 2032000 h 2032000"/>
              <a:gd name="connsiteX1" fmla="*/ 885372 w 1320800"/>
              <a:gd name="connsiteY1" fmla="*/ 1103086 h 2032000"/>
              <a:gd name="connsiteX2" fmla="*/ 0 w 1320800"/>
              <a:gd name="connsiteY2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2032000">
                <a:moveTo>
                  <a:pt x="1320800" y="2032000"/>
                </a:moveTo>
                <a:cubicBezTo>
                  <a:pt x="1213152" y="1736876"/>
                  <a:pt x="1105505" y="1441753"/>
                  <a:pt x="885372" y="1103086"/>
                </a:cubicBezTo>
                <a:cubicBezTo>
                  <a:pt x="665239" y="764419"/>
                  <a:pt x="332619" y="382209"/>
                  <a:pt x="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D:\travaux\ITtools\Collaborations\Togo\pictures\ARGUS DISPO#1.jpg">
            <a:extLst>
              <a:ext uri="{FF2B5EF4-FFF2-40B4-BE49-F238E27FC236}">
                <a16:creationId xmlns:a16="http://schemas.microsoft.com/office/drawing/2014/main" id="{5F83F2A9-8F1A-4F9E-B7D0-C543E4DAA9CA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72" t="22666" b="6115"/>
          <a:stretch/>
        </p:blipFill>
        <p:spPr bwMode="auto">
          <a:xfrm>
            <a:off x="4368118" y="2543020"/>
            <a:ext cx="1079000" cy="986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travaux\ITtools\Overall documentation\Poster\images\element1.png">
            <a:extLst>
              <a:ext uri="{FF2B5EF4-FFF2-40B4-BE49-F238E27FC236}">
                <a16:creationId xmlns:a16="http://schemas.microsoft.com/office/drawing/2014/main" id="{B1F03F8C-5F60-4166-8EBA-80471245DEA5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0" y="4353963"/>
            <a:ext cx="1639167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D:\travaux\ITtools\Overall documentation\Poster\images\element3.png">
            <a:extLst>
              <a:ext uri="{FF2B5EF4-FFF2-40B4-BE49-F238E27FC236}">
                <a16:creationId xmlns:a16="http://schemas.microsoft.com/office/drawing/2014/main" id="{0CA5F29F-BD03-4BDC-BE20-C62F7B0CB9C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11" y="2268076"/>
            <a:ext cx="1086716" cy="149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travaux\ITtools\Overall documentation\Poster\images\element6.png">
            <a:extLst>
              <a:ext uri="{FF2B5EF4-FFF2-40B4-BE49-F238E27FC236}">
                <a16:creationId xmlns:a16="http://schemas.microsoft.com/office/drawing/2014/main" id="{BFE9CA9C-C991-4DF2-A96E-DF98A1DED33D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33" y="4779640"/>
            <a:ext cx="759421" cy="4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1">
            <a:extLst>
              <a:ext uri="{FF2B5EF4-FFF2-40B4-BE49-F238E27FC236}">
                <a16:creationId xmlns:a16="http://schemas.microsoft.com/office/drawing/2014/main" id="{5166039D-9AA9-4C34-BF1D-E08797AC6E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542739">
            <a:off x="1072407" y="2632285"/>
            <a:ext cx="866108" cy="1954618"/>
          </a:xfrm>
          <a:custGeom>
            <a:avLst/>
            <a:gdLst>
              <a:gd name="connsiteX0" fmla="*/ 1677244 w 1677244"/>
              <a:gd name="connsiteY0" fmla="*/ 3022600 h 3022600"/>
              <a:gd name="connsiteX1" fmla="*/ 38944 w 1677244"/>
              <a:gd name="connsiteY1" fmla="*/ 1574800 h 3022600"/>
              <a:gd name="connsiteX2" fmla="*/ 673944 w 1677244"/>
              <a:gd name="connsiteY2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244" h="3022600">
                <a:moveTo>
                  <a:pt x="1677244" y="3022600"/>
                </a:moveTo>
                <a:cubicBezTo>
                  <a:pt x="941702" y="2550583"/>
                  <a:pt x="206161" y="2078567"/>
                  <a:pt x="38944" y="1574800"/>
                </a:cubicBezTo>
                <a:cubicBezTo>
                  <a:pt x="-128273" y="1071033"/>
                  <a:pt x="272835" y="535516"/>
                  <a:pt x="673944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B618321-590D-4D70-BC60-E7640390C62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801327" y="2301058"/>
            <a:ext cx="2595095" cy="298849"/>
          </a:xfrm>
          <a:custGeom>
            <a:avLst/>
            <a:gdLst>
              <a:gd name="connsiteX0" fmla="*/ 0 w 2247900"/>
              <a:gd name="connsiteY0" fmla="*/ 179588 h 179588"/>
              <a:gd name="connsiteX1" fmla="*/ 1244600 w 2247900"/>
              <a:gd name="connsiteY1" fmla="*/ 1788 h 179588"/>
              <a:gd name="connsiteX2" fmla="*/ 2247900 w 2247900"/>
              <a:gd name="connsiteY2" fmla="*/ 103388 h 17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900" h="179588">
                <a:moveTo>
                  <a:pt x="0" y="179588"/>
                </a:moveTo>
                <a:cubicBezTo>
                  <a:pt x="434975" y="97038"/>
                  <a:pt x="869950" y="14488"/>
                  <a:pt x="1244600" y="1788"/>
                </a:cubicBezTo>
                <a:cubicBezTo>
                  <a:pt x="1619250" y="-10912"/>
                  <a:pt x="1933575" y="46238"/>
                  <a:pt x="2247900" y="10338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872553E6-CC1E-4E34-89BE-0B3FCDEB14CC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72" y="3626916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E31427B0-FFAF-4354-AFA8-B54178C2ABF3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49958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5DAB3AD5-7734-4240-B8C7-ED03E5D3A26C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81" y="2076212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B99DD33E-FDA6-41C3-8019-17F4024A725F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8" y="2019325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D:\travaux\ITtools\Overall documentation\Poster\images\internet.png">
            <a:extLst>
              <a:ext uri="{FF2B5EF4-FFF2-40B4-BE49-F238E27FC236}">
                <a16:creationId xmlns:a16="http://schemas.microsoft.com/office/drawing/2014/main" id="{BB2CE493-F570-42C4-BF5D-8460E57E6891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64" y="2072217"/>
            <a:ext cx="1738121" cy="14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EFE26D-FA3E-45FC-A4F1-A2465F1C6FB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99483" y="5462826"/>
            <a:ext cx="4028501" cy="8617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Argus Android</a:t>
            </a:r>
          </a:p>
          <a:p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reports </a:t>
            </a:r>
          </a:p>
          <a:p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4449C-C47E-4AE0-8D1E-91C6BD354C49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51520" y="1188181"/>
            <a:ext cx="3341207" cy="8617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SMS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facilities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central server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B1DF2-8A91-4BBD-BE08-BAA6262EFA6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84" y="4214197"/>
            <a:ext cx="769672" cy="118818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05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AC9355-7E68-468C-A1E3-E1B651EC8A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895" y="2526430"/>
            <a:ext cx="1925155" cy="1083164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D28388-9C0B-4FD1-A275-194E3425577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of</a:t>
            </a:r>
            <a:r>
              <a:rPr lang="fr-FR" dirty="0"/>
              <a:t> Argus</a:t>
            </a:r>
            <a:endParaRPr lang="en-GB" dirty="0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88F31784-0FB6-47C3-A2A5-442791C1C53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14171" y="2846868"/>
            <a:ext cx="1320800" cy="2032000"/>
          </a:xfrm>
          <a:custGeom>
            <a:avLst/>
            <a:gdLst>
              <a:gd name="connsiteX0" fmla="*/ 1320800 w 1320800"/>
              <a:gd name="connsiteY0" fmla="*/ 2032000 h 2032000"/>
              <a:gd name="connsiteX1" fmla="*/ 885372 w 1320800"/>
              <a:gd name="connsiteY1" fmla="*/ 1103086 h 2032000"/>
              <a:gd name="connsiteX2" fmla="*/ 0 w 1320800"/>
              <a:gd name="connsiteY2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2032000">
                <a:moveTo>
                  <a:pt x="1320800" y="2032000"/>
                </a:moveTo>
                <a:cubicBezTo>
                  <a:pt x="1213152" y="1736876"/>
                  <a:pt x="1105505" y="1441753"/>
                  <a:pt x="885372" y="1103086"/>
                </a:cubicBezTo>
                <a:cubicBezTo>
                  <a:pt x="665239" y="764419"/>
                  <a:pt x="332619" y="382209"/>
                  <a:pt x="0" y="0"/>
                </a:cubicBezTo>
              </a:path>
            </a:pathLst>
          </a:custGeom>
          <a:noFill/>
          <a:ln w="28575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2" descr="D:\travaux\ITtools\Collaborations\Togo\pictures\ARGUS DISPO#1.jpg">
            <a:extLst>
              <a:ext uri="{FF2B5EF4-FFF2-40B4-BE49-F238E27FC236}">
                <a16:creationId xmlns:a16="http://schemas.microsoft.com/office/drawing/2014/main" id="{5F83F2A9-8F1A-4F9E-B7D0-C543E4DAA9C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72" t="22666" b="6115"/>
          <a:stretch/>
        </p:blipFill>
        <p:spPr bwMode="auto">
          <a:xfrm>
            <a:off x="4368118" y="2543020"/>
            <a:ext cx="1079000" cy="9865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:\travaux\ITtools\Overall documentation\Poster\images\element1.png">
            <a:extLst>
              <a:ext uri="{FF2B5EF4-FFF2-40B4-BE49-F238E27FC236}">
                <a16:creationId xmlns:a16="http://schemas.microsoft.com/office/drawing/2014/main" id="{B1F03F8C-5F60-4166-8EBA-80471245DEA5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80" y="4353963"/>
            <a:ext cx="1639167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D:\travaux\ITtools\Overall documentation\Poster\images\element3.png">
            <a:extLst>
              <a:ext uri="{FF2B5EF4-FFF2-40B4-BE49-F238E27FC236}">
                <a16:creationId xmlns:a16="http://schemas.microsoft.com/office/drawing/2014/main" id="{0CA5F29F-BD03-4BDC-BE20-C62F7B0CB9CF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611" y="2268076"/>
            <a:ext cx="1086716" cy="149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 descr="D:\travaux\ITtools\Overall documentation\Poster\images\element6.png">
            <a:extLst>
              <a:ext uri="{FF2B5EF4-FFF2-40B4-BE49-F238E27FC236}">
                <a16:creationId xmlns:a16="http://schemas.microsoft.com/office/drawing/2014/main" id="{BFE9CA9C-C991-4DF2-A96E-DF98A1DED33D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33" y="4779640"/>
            <a:ext cx="759421" cy="4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11">
            <a:extLst>
              <a:ext uri="{FF2B5EF4-FFF2-40B4-BE49-F238E27FC236}">
                <a16:creationId xmlns:a16="http://schemas.microsoft.com/office/drawing/2014/main" id="{5166039D-9AA9-4C34-BF1D-E08797AC6EB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542739">
            <a:off x="1072407" y="2632285"/>
            <a:ext cx="866108" cy="1954618"/>
          </a:xfrm>
          <a:custGeom>
            <a:avLst/>
            <a:gdLst>
              <a:gd name="connsiteX0" fmla="*/ 1677244 w 1677244"/>
              <a:gd name="connsiteY0" fmla="*/ 3022600 h 3022600"/>
              <a:gd name="connsiteX1" fmla="*/ 38944 w 1677244"/>
              <a:gd name="connsiteY1" fmla="*/ 1574800 h 3022600"/>
              <a:gd name="connsiteX2" fmla="*/ 673944 w 1677244"/>
              <a:gd name="connsiteY2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244" h="3022600">
                <a:moveTo>
                  <a:pt x="1677244" y="3022600"/>
                </a:moveTo>
                <a:cubicBezTo>
                  <a:pt x="941702" y="2550583"/>
                  <a:pt x="206161" y="2078567"/>
                  <a:pt x="38944" y="1574800"/>
                </a:cubicBezTo>
                <a:cubicBezTo>
                  <a:pt x="-128273" y="1071033"/>
                  <a:pt x="272835" y="535516"/>
                  <a:pt x="673944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reeform 12">
            <a:extLst>
              <a:ext uri="{FF2B5EF4-FFF2-40B4-BE49-F238E27FC236}">
                <a16:creationId xmlns:a16="http://schemas.microsoft.com/office/drawing/2014/main" id="{8B618321-590D-4D70-BC60-E7640390C62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801327" y="2301058"/>
            <a:ext cx="2595095" cy="298849"/>
          </a:xfrm>
          <a:custGeom>
            <a:avLst/>
            <a:gdLst>
              <a:gd name="connsiteX0" fmla="*/ 0 w 2247900"/>
              <a:gd name="connsiteY0" fmla="*/ 179588 h 179588"/>
              <a:gd name="connsiteX1" fmla="*/ 1244600 w 2247900"/>
              <a:gd name="connsiteY1" fmla="*/ 1788 h 179588"/>
              <a:gd name="connsiteX2" fmla="*/ 2247900 w 2247900"/>
              <a:gd name="connsiteY2" fmla="*/ 103388 h 17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7900" h="179588">
                <a:moveTo>
                  <a:pt x="0" y="179588"/>
                </a:moveTo>
                <a:cubicBezTo>
                  <a:pt x="434975" y="97038"/>
                  <a:pt x="869950" y="14488"/>
                  <a:pt x="1244600" y="1788"/>
                </a:cubicBezTo>
                <a:cubicBezTo>
                  <a:pt x="1619250" y="-10912"/>
                  <a:pt x="1933575" y="46238"/>
                  <a:pt x="2247900" y="10338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872553E6-CC1E-4E34-89BE-0B3FCDEB14CC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72" y="3626916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E31427B0-FFAF-4354-AFA8-B54178C2ABF3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49958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5DAB3AD5-7734-4240-B8C7-ED03E5D3A26C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81" y="2076212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D:\travaux\ITtools\Overall documentation\Poster\images\element2.png">
            <a:extLst>
              <a:ext uri="{FF2B5EF4-FFF2-40B4-BE49-F238E27FC236}">
                <a16:creationId xmlns:a16="http://schemas.microsoft.com/office/drawing/2014/main" id="{B99DD33E-FDA6-41C3-8019-17F4024A725F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78" y="2019325"/>
            <a:ext cx="720080" cy="52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D:\travaux\ITtools\Overall documentation\Poster\images\internet.png">
            <a:extLst>
              <a:ext uri="{FF2B5EF4-FFF2-40B4-BE49-F238E27FC236}">
                <a16:creationId xmlns:a16="http://schemas.microsoft.com/office/drawing/2014/main" id="{BB2CE493-F570-42C4-BF5D-8460E57E6891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64" y="2072217"/>
            <a:ext cx="1738121" cy="14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EFE26D-FA3E-45FC-A4F1-A2465F1C6FB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99483" y="5462826"/>
            <a:ext cx="4028501" cy="8617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Argus Android</a:t>
            </a:r>
          </a:p>
          <a:p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reports </a:t>
            </a:r>
          </a:p>
          <a:p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fr-FR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C4449C-C47E-4AE0-8D1E-91C6BD354C4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51520" y="1188181"/>
            <a:ext cx="3341207" cy="86177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fr-FR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endParaRPr lang="fr-FR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Forward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SMS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healthcare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facilities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central 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50550-163A-43D5-9E15-1A2CD78C6638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716016" y="1044165"/>
            <a:ext cx="4308338" cy="110799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server – Argus web interface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and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data</a:t>
            </a:r>
          </a:p>
          <a:p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visualization, validation,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epidemiological</a:t>
            </a: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summaries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2" descr="D:\travaux\ITtools\Overall documentation\Poster\images\diseasesEvol.png">
            <a:extLst>
              <a:ext uri="{FF2B5EF4-FFF2-40B4-BE49-F238E27FC236}">
                <a16:creationId xmlns:a16="http://schemas.microsoft.com/office/drawing/2014/main" id="{E414C555-F37F-417F-AC99-386E5ADC396F}"/>
              </a:ext>
            </a:extLst>
          </p:cNvPr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36137" r="3133"/>
          <a:stretch/>
        </p:blipFill>
        <p:spPr bwMode="auto">
          <a:xfrm>
            <a:off x="5917030" y="3672615"/>
            <a:ext cx="2941514" cy="108316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1B1DF2-8A91-4BBD-BE08-BAA6262EFA68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84" y="4214197"/>
            <a:ext cx="769672" cy="1188181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415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7CEE76-FB86-4692-812E-843CD32AC9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588" y="1683093"/>
            <a:ext cx="2923952" cy="451385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C5FB7-EB88-42E8-B806-9E0E778C8B0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762000" y="0"/>
            <a:ext cx="8001000" cy="1143000"/>
          </a:xfrm>
        </p:spPr>
        <p:txBody>
          <a:bodyPr>
            <a:normAutofit/>
          </a:bodyPr>
          <a:lstStyle/>
          <a:p>
            <a:r>
              <a:rPr lang="fr-FR" dirty="0"/>
              <a:t>Argus mobile application</a:t>
            </a:r>
            <a:endParaRPr lang="en-GB" dirty="0"/>
          </a:p>
        </p:txBody>
      </p:sp>
      <p:pic>
        <p:nvPicPr>
          <p:cNvPr id="41" name="Picture 6" descr="D:\travaux\ITtools\Overall documentation\Poster\images\element1.png">
            <a:extLst>
              <a:ext uri="{FF2B5EF4-FFF2-40B4-BE49-F238E27FC236}">
                <a16:creationId xmlns:a16="http://schemas.microsoft.com/office/drawing/2014/main" id="{95F01A53-140E-4E8E-8C6B-72675100184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46" y="5805264"/>
            <a:ext cx="1311334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FEFDCF6-16D3-436D-9597-34090CA7827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38304" y="1334869"/>
            <a:ext cx="2196000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of the healthcare facility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2A27115-F7BA-46A2-B279-992020BC96D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138304" y="3877829"/>
            <a:ext cx="2196000" cy="3693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fr-FR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DD1652-3FCD-4196-8C3F-5D5A8FDEA23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14825" y="3864530"/>
            <a:ext cx="2196000" cy="12003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sent reports and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check for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reception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status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A8AFB8-67A1-417E-810B-8D508B059501}"/>
              </a:ext>
            </a:extLst>
          </p:cNvPr>
          <p:cNvCxnSpPr>
            <a:cxnSpLocks/>
            <a:stCxn id="42" idx="1"/>
          </p:cNvCxnSpPr>
          <p:nvPr>
            <p:custDataLst>
              <p:tags r:id="rId7"/>
            </p:custDataLst>
          </p:nvPr>
        </p:nvCxnSpPr>
        <p:spPr>
          <a:xfrm flipH="1">
            <a:off x="3733800" y="1658035"/>
            <a:ext cx="2404504" cy="253916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DC4741-2383-4783-859D-F7AD6677CF15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2395595" y="2762080"/>
            <a:ext cx="1096285" cy="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860F206-230D-4130-B693-9D6A599B450A}"/>
              </a:ext>
            </a:extLst>
          </p:cNvPr>
          <p:cNvCxnSpPr>
            <a:cxnSpLocks/>
            <a:endCxn id="44" idx="3"/>
          </p:cNvCxnSpPr>
          <p:nvPr>
            <p:custDataLst>
              <p:tags r:id="rId9"/>
            </p:custDataLst>
          </p:nvPr>
        </p:nvCxnSpPr>
        <p:spPr>
          <a:xfrm flipH="1">
            <a:off x="2910825" y="4062495"/>
            <a:ext cx="581056" cy="402200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B405C89-8AC1-4470-A3A3-E1B4B82A6219}"/>
              </a:ext>
            </a:extLst>
          </p:cNvPr>
          <p:cNvCxnSpPr>
            <a:endCxn id="43" idx="1"/>
          </p:cNvCxnSpPr>
          <p:nvPr>
            <p:custDataLst>
              <p:tags r:id="rId10"/>
            </p:custDataLst>
          </p:nvPr>
        </p:nvCxnSpPr>
        <p:spPr>
          <a:xfrm>
            <a:off x="5515954" y="3931513"/>
            <a:ext cx="622350" cy="130982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66782A3-28EC-40CE-B51D-EA1DEB8FB71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14825" y="2413337"/>
            <a:ext cx="2196000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and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E3E4121-B279-4A8C-A23B-0D0571F0834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138304" y="2371684"/>
            <a:ext cx="2196000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and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reports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D19B3CD-3924-49A4-A72A-D07B62251C53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 flipV="1">
            <a:off x="5515954" y="2564904"/>
            <a:ext cx="622350" cy="62717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0D92A396-4B6D-4E61-9968-1B341760C538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714826" y="1282050"/>
            <a:ext cx="1914229" cy="457150"/>
          </a:xfrm>
          <a:prstGeom prst="rect">
            <a:avLst/>
          </a:prstGeom>
          <a:ln w="28575">
            <a:solidFill>
              <a:srgbClr val="000066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00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fr-FR" sz="2000" dirty="0"/>
              <a:t>Home </a:t>
            </a:r>
            <a:r>
              <a:rPr lang="fr-FR" sz="2000" dirty="0" err="1"/>
              <a:t>screen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888132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AE65-9567-4BC1-9E30-F3E823C79E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Questions</a:t>
            </a:r>
            <a:r>
              <a:rPr lang="fr-FR" dirty="0" err="1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72B-BC57-42EE-851A-8FC6D2B2D4B7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Any question on the Argus </a:t>
            </a:r>
            <a:r>
              <a:rPr lang="fr-FR"/>
              <a:t>mobile application?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276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Activity</a:t>
            </a:r>
            <a:r>
              <a:rPr lang="fr-FR" dirty="0"/>
              <a:t> – Use Argus phone</a:t>
            </a:r>
          </a:p>
        </p:txBody>
      </p:sp>
    </p:spTree>
    <p:extLst>
      <p:ext uri="{BB962C8B-B14F-4D97-AF65-F5344CB8AC3E}">
        <p14:creationId xmlns:p14="http://schemas.microsoft.com/office/powerpoint/2010/main" val="60242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7443-FBAB-44EA-8F90-20B08464BC7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0" y="0"/>
            <a:ext cx="8001000" cy="1143000"/>
          </a:xfrm>
        </p:spPr>
        <p:txBody>
          <a:bodyPr/>
          <a:lstStyle/>
          <a:p>
            <a:r>
              <a:rPr lang="fr-FR"/>
              <a:t>Argus phone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B503-1A0A-453B-9332-A1F28241F8B5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762000" y="1600200"/>
            <a:ext cx="7543800" cy="4572000"/>
          </a:xfrm>
        </p:spPr>
        <p:txBody>
          <a:bodyPr/>
          <a:lstStyle/>
          <a:p>
            <a:r>
              <a:rPr lang="fr-FR"/>
              <a:t>To be used to send alerts and weekly reports to the surveillance system.</a:t>
            </a:r>
          </a:p>
          <a:p>
            <a:r>
              <a:rPr lang="fr-FR"/>
              <a:t>Brochure and instruction document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B33E9D-FFC7-4F46-A37E-20BA5459DE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77744" y="3211932"/>
            <a:ext cx="2305307" cy="3265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DA5F90-2F62-435D-ACC6-5A42ADE210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114800" y="3211932"/>
            <a:ext cx="4588255" cy="324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2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790E-CAF0-4682-9650-8F689FB2537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Turn</a:t>
            </a:r>
            <a:r>
              <a:rPr lang="fr-FR" dirty="0"/>
              <a:t> on the phone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A695C7-9EC2-43E9-A6BB-08E26956E2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07" b="13763"/>
          <a:stretch/>
        </p:blipFill>
        <p:spPr>
          <a:xfrm rot="5400000">
            <a:off x="-344344" y="2020742"/>
            <a:ext cx="2505363" cy="1054677"/>
          </a:xfrm>
          <a:prstGeom prst="rect">
            <a:avLst/>
          </a:prstGeom>
        </p:spPr>
      </p:pic>
      <p:sp>
        <p:nvSpPr>
          <p:cNvPr id="5" name="Left Arrow 6">
            <a:extLst>
              <a:ext uri="{FF2B5EF4-FFF2-40B4-BE49-F238E27FC236}">
                <a16:creationId xmlns:a16="http://schemas.microsoft.com/office/drawing/2014/main" id="{3EC1E3E7-2075-48C1-B5CB-F63B080A56C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0540" y="1708300"/>
            <a:ext cx="855460" cy="3491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54ABC2-435B-40CA-9271-CB89A358FB7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86000" y="1219200"/>
            <a:ext cx="274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turn</a:t>
            </a:r>
            <a:r>
              <a:rPr lang="fr-FR" sz="2000" dirty="0"/>
              <a:t> on the phone:</a:t>
            </a:r>
            <a:endParaRPr lang="en-GB" sz="2000" dirty="0"/>
          </a:p>
          <a:p>
            <a:r>
              <a:rPr lang="en-GB" sz="2000" dirty="0"/>
              <a:t>Long press, 3-4 seconds</a:t>
            </a:r>
          </a:p>
          <a:p>
            <a:r>
              <a:rPr lang="fr-FR" sz="2000" dirty="0"/>
              <a:t>To </a:t>
            </a:r>
            <a:r>
              <a:rPr lang="fr-FR" sz="2000" dirty="0" err="1"/>
              <a:t>wake</a:t>
            </a:r>
            <a:r>
              <a:rPr lang="fr-FR" sz="2000" dirty="0"/>
              <a:t> </a:t>
            </a:r>
            <a:r>
              <a:rPr lang="fr-FR" sz="2000" dirty="0" err="1"/>
              <a:t>up</a:t>
            </a:r>
            <a:r>
              <a:rPr lang="fr-FR" sz="2000" dirty="0"/>
              <a:t> the phone:</a:t>
            </a:r>
            <a:endParaRPr lang="en-GB" sz="2000" dirty="0"/>
          </a:p>
          <a:p>
            <a:r>
              <a:rPr lang="en-GB" sz="2000" dirty="0"/>
              <a:t>Short press, 1 second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8D9A0B-39DF-4D36-A92A-4D65E8CEE3C2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056964" y="2847161"/>
            <a:ext cx="2053082" cy="2446226"/>
            <a:chOff x="4254205" y="1357250"/>
            <a:chExt cx="2352077" cy="2802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EFDFEB-9BA8-444E-BC8B-3B37FCEF276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4205" y="1357250"/>
              <a:ext cx="2352077" cy="2802475"/>
            </a:xfrm>
            <a:prstGeom prst="rect">
              <a:avLst/>
            </a:prstGeom>
          </p:spPr>
        </p:pic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5597A4F1-F949-453F-980C-5BBB918C5D4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5944">
              <a:off x="5073634" y="3033345"/>
              <a:ext cx="382058" cy="400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A65C0-146C-4573-AEDD-C683841E9A60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248400" y="3274694"/>
            <a:ext cx="2035147" cy="3088424"/>
            <a:chOff x="6372200" y="2659033"/>
            <a:chExt cx="2207111" cy="334938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ACF66A-F0A4-4F69-8FFA-33E80C960321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2659033"/>
              <a:ext cx="2207111" cy="3349387"/>
            </a:xfrm>
            <a:prstGeom prst="rect">
              <a:avLst/>
            </a:prstGeom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9531D0DB-D257-43DF-A1FD-B78F4F07444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5944">
              <a:off x="7286192" y="4574103"/>
              <a:ext cx="379125" cy="624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5B73478-2942-42BB-923C-1C97AA79CBF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2271445" y="3547030"/>
            <a:ext cx="1524000" cy="2816088"/>
            <a:chOff x="2483768" y="3140968"/>
            <a:chExt cx="1578795" cy="291733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5313E17-6FB3-4FC8-84FE-D521293FC789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3140968"/>
              <a:ext cx="1578795" cy="2917339"/>
            </a:xfrm>
            <a:prstGeom prst="rect">
              <a:avLst/>
            </a:prstGeom>
          </p:spPr>
        </p:pic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24007F63-3923-42CA-B775-3224C349E60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4391" y="4886250"/>
              <a:ext cx="379125" cy="612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52C4C1F-DA0B-40EA-B0F8-DD36FD7CE85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62648" y="5414965"/>
            <a:ext cx="177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To </a:t>
            </a:r>
            <a:r>
              <a:rPr lang="fr-FR" sz="2000" dirty="0" err="1"/>
              <a:t>unblock</a:t>
            </a:r>
            <a:r>
              <a:rPr lang="fr-FR" sz="2000" dirty="0"/>
              <a:t> the phone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40446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FD26-8530-4692-9C92-CB41F1BBB52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Send</a:t>
            </a:r>
            <a:r>
              <a:rPr lang="fr-FR" dirty="0"/>
              <a:t> a </a:t>
            </a:r>
            <a:r>
              <a:rPr lang="fr-FR" dirty="0" err="1"/>
              <a:t>weekly</a:t>
            </a:r>
            <a:r>
              <a:rPr lang="fr-FR" dirty="0"/>
              <a:t> report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9049D-1BEF-456E-9557-87432E41A3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86000" y="1066800"/>
            <a:ext cx="409516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1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FFAD350-36B8-49C2-ACCD-8C609B86A8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858" y="1412776"/>
            <a:ext cx="2925423" cy="45128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E8732-B237-46E4-9894-CCF7EEE2594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 err="1"/>
              <a:t>Check</a:t>
            </a:r>
            <a:r>
              <a:rPr lang="fr-FR" dirty="0"/>
              <a:t> report </a:t>
            </a:r>
            <a:r>
              <a:rPr lang="fr-FR" dirty="0" err="1"/>
              <a:t>reception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333AC9-E5A8-4BA4-9772-7CF0D87DE25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51521" y="1412776"/>
            <a:ext cx="2263080" cy="1482824"/>
          </a:xfrm>
          <a:prstGeom prst="rect">
            <a:avLst/>
          </a:prstGeom>
          <a:ln w="28575">
            <a:solidFill>
              <a:srgbClr val="000066"/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00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fr-FR" sz="2000" dirty="0" err="1"/>
              <a:t>Review</a:t>
            </a:r>
            <a:r>
              <a:rPr lang="fr-FR" sz="2000" dirty="0"/>
              <a:t> sent reports and check for </a:t>
            </a:r>
            <a:r>
              <a:rPr lang="fr-FR" sz="2000" dirty="0" err="1"/>
              <a:t>reception</a:t>
            </a:r>
            <a:r>
              <a:rPr lang="fr-FR" sz="2000" dirty="0"/>
              <a:t> </a:t>
            </a:r>
            <a:r>
              <a:rPr lang="fr-FR" sz="2000" dirty="0" err="1"/>
              <a:t>status</a:t>
            </a:r>
            <a:endParaRPr lang="fr-F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C1283A-0F54-4C3C-846C-E800EE61F5D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111788" y="5223804"/>
            <a:ext cx="24988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 threshold reached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B8A15-09DD-4379-A872-C0464545AE8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984487" y="2143824"/>
            <a:ext cx="576064" cy="51449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0D9C16-A249-4CBF-A214-980CA93B86F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93036" y="3371709"/>
            <a:ext cx="576064" cy="51449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E2715D-8E84-4606-8C0D-AFA6C6BF5A3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984487" y="4653858"/>
            <a:ext cx="576064" cy="514491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540EA-D9C3-436B-84B2-71730A849AD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111788" y="3444288"/>
            <a:ext cx="2498812" cy="3693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received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25D81-8F30-4FA7-8E79-ECE055E64FF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093006" y="2077038"/>
            <a:ext cx="2517594" cy="36933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not received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C2167-1C76-46D5-B389-B8CA0E5F08D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093006" y="3967144"/>
            <a:ext cx="2517594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sent, reception not confirmed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D837DC-2A6B-4CF7-8CC0-82DA958596E6}"/>
              </a:ext>
            </a:extLst>
          </p:cNvPr>
          <p:cNvCxnSpPr>
            <a:cxnSpLocks/>
            <a:stCxn id="7" idx="6"/>
            <a:endCxn id="11" idx="1"/>
          </p:cNvCxnSpPr>
          <p:nvPr>
            <p:custDataLst>
              <p:tags r:id="rId11"/>
            </p:custDataLst>
          </p:nvPr>
        </p:nvCxnSpPr>
        <p:spPr>
          <a:xfrm flipV="1">
            <a:off x="5560551" y="2261704"/>
            <a:ext cx="532455" cy="139366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DBC806-EC6A-4E57-B22B-BCC8CC66F322}"/>
              </a:ext>
            </a:extLst>
          </p:cNvPr>
          <p:cNvCxnSpPr>
            <a:cxnSpLocks/>
            <a:endCxn id="10" idx="1"/>
          </p:cNvCxnSpPr>
          <p:nvPr>
            <p:custDataLst>
              <p:tags r:id="rId12"/>
            </p:custDataLst>
          </p:nvPr>
        </p:nvCxnSpPr>
        <p:spPr>
          <a:xfrm flipV="1">
            <a:off x="5579333" y="3628954"/>
            <a:ext cx="532455" cy="15024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19E39D-F4A8-428C-A882-AD20D406268B}"/>
              </a:ext>
            </a:extLst>
          </p:cNvPr>
          <p:cNvCxnSpPr>
            <a:cxnSpLocks/>
            <a:stCxn id="9" idx="6"/>
            <a:endCxn id="12" idx="1"/>
          </p:cNvCxnSpPr>
          <p:nvPr>
            <p:custDataLst>
              <p:tags r:id="rId13"/>
            </p:custDataLst>
          </p:nvPr>
        </p:nvCxnSpPr>
        <p:spPr>
          <a:xfrm flipV="1">
            <a:off x="5560551" y="4290310"/>
            <a:ext cx="532455" cy="620794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A17415-B6C9-4528-BD93-CAEC91FE6EB7}"/>
              </a:ext>
            </a:extLst>
          </p:cNvPr>
          <p:cNvCxnSpPr>
            <a:cxnSpLocks/>
            <a:endCxn id="5" idx="1"/>
          </p:cNvCxnSpPr>
          <p:nvPr>
            <p:custDataLst>
              <p:tags r:id="rId14"/>
            </p:custDataLst>
          </p:nvPr>
        </p:nvCxnSpPr>
        <p:spPr>
          <a:xfrm flipV="1">
            <a:off x="5560551" y="5546970"/>
            <a:ext cx="551237" cy="15589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85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6AE-F35D-4E1F-A2C6-C7D306B8B739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Send</a:t>
            </a:r>
            <a:r>
              <a:rPr lang="fr-FR" dirty="0"/>
              <a:t> an </a:t>
            </a:r>
            <a:r>
              <a:rPr lang="fr-FR" dirty="0" err="1"/>
              <a:t>alert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7F1A-21AF-4E8E-9373-17147F279BDE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Yesterday:</a:t>
            </a:r>
          </a:p>
          <a:p>
            <a:pPr lvl="1"/>
            <a:r>
              <a:rPr lang="fr-FR"/>
              <a:t>Two neighbour </a:t>
            </a:r>
            <a:r>
              <a:rPr lang="fr-FR" dirty="0" err="1"/>
              <a:t>families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same </a:t>
            </a:r>
            <a:r>
              <a:rPr lang="fr-FR" dirty="0" err="1"/>
              <a:t>remote</a:t>
            </a:r>
            <a:r>
              <a:rPr lang="fr-FR" dirty="0"/>
              <a:t> village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Boudie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to </a:t>
            </a:r>
            <a:r>
              <a:rPr lang="fr-FR" dirty="0" err="1"/>
              <a:t>suffer</a:t>
            </a:r>
            <a:r>
              <a:rPr lang="fr-FR" dirty="0"/>
              <a:t> </a:t>
            </a:r>
            <a:r>
              <a:rPr lang="fr-FR" err="1"/>
              <a:t>from</a:t>
            </a:r>
            <a:r>
              <a:rPr lang="fr-FR"/>
              <a:t> acute diarrhoea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vomiting</a:t>
            </a:r>
            <a:r>
              <a:rPr lang="fr-FR" dirty="0"/>
              <a:t> </a:t>
            </a:r>
            <a:r>
              <a:rPr lang="fr-FR"/>
              <a:t>and dehydration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As </a:t>
            </a:r>
            <a:r>
              <a:rPr lang="fr-FR" dirty="0" err="1"/>
              <a:t>of</a:t>
            </a:r>
            <a:r>
              <a:rPr lang="fr-FR" dirty="0"/>
              <a:t> today, </a:t>
            </a:r>
            <a:r>
              <a:rPr lang="fr-FR" dirty="0" err="1"/>
              <a:t>eight</a:t>
            </a:r>
            <a:r>
              <a:rPr lang="fr-FR" dirty="0"/>
              <a:t> people are </a:t>
            </a:r>
            <a:r>
              <a:rPr lang="fr-FR" dirty="0" err="1"/>
              <a:t>sick</a:t>
            </a:r>
            <a:r>
              <a:rPr lang="fr-FR" dirty="0"/>
              <a:t> and one </a:t>
            </a:r>
            <a:r>
              <a:rPr lang="fr-FR" dirty="0" err="1"/>
              <a:t>died</a:t>
            </a:r>
            <a:r>
              <a:rPr lang="fr-FR" dirty="0"/>
              <a:t>.</a:t>
            </a:r>
          </a:p>
          <a:p>
            <a:pPr lvl="1"/>
            <a:endParaRPr lang="fr-FR" dirty="0"/>
          </a:p>
          <a:p>
            <a:r>
              <a:rPr lang="fr-FR" dirty="0" err="1"/>
              <a:t>Send</a:t>
            </a:r>
            <a:r>
              <a:rPr lang="fr-FR" dirty="0"/>
              <a:t> the </a:t>
            </a:r>
            <a:r>
              <a:rPr lang="fr-FR" dirty="0" err="1"/>
              <a:t>alert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supervisor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/>
              <a:t>Argus.</a:t>
            </a:r>
          </a:p>
          <a:p>
            <a:endParaRPr lang="fr-FR"/>
          </a:p>
          <a:p>
            <a:r>
              <a:rPr lang="fr-FR"/>
              <a:t>Check its reception status.</a:t>
            </a:r>
            <a:endParaRPr lang="fr-FR" dirty="0"/>
          </a:p>
          <a:p>
            <a:pPr lvl="1"/>
            <a:r>
              <a:rPr lang="fr-FR"/>
              <a:t>After 20mn, the </a:t>
            </a:r>
            <a:r>
              <a:rPr lang="fr-FR" dirty="0" err="1"/>
              <a:t>alert</a:t>
            </a:r>
            <a:r>
              <a:rPr lang="fr-FR" dirty="0"/>
              <a:t> </a:t>
            </a:r>
            <a:r>
              <a:rPr lang="fr-FR" dirty="0" err="1"/>
              <a:t>has</a:t>
            </a:r>
            <a:r>
              <a:rPr lang="fr-FR" dirty="0"/>
              <a:t> </a:t>
            </a:r>
            <a:r>
              <a:rPr lang="fr-FR" dirty="0" err="1"/>
              <a:t>not</a:t>
            </a:r>
            <a:r>
              <a:rPr lang="fr-FR" dirty="0"/>
              <a:t> </a:t>
            </a:r>
            <a:r>
              <a:rPr lang="fr-FR" dirty="0" err="1"/>
              <a:t>been</a:t>
            </a:r>
            <a:r>
              <a:rPr lang="fr-FR" dirty="0"/>
              <a:t> </a:t>
            </a:r>
            <a:r>
              <a:rPr lang="fr-FR" dirty="0" err="1"/>
              <a:t>received</a:t>
            </a:r>
            <a:r>
              <a:rPr lang="fr-FR"/>
              <a:t>, what do you do?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113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CBC47-BA86-429A-9137-C266B2976090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/>
              <a:t>Guidelines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82620-A71C-4D4F-91A7-CA3007D175D6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National </a:t>
            </a:r>
            <a:r>
              <a:rPr lang="fr-FR" dirty="0" err="1"/>
              <a:t>procedures</a:t>
            </a:r>
            <a:r>
              <a:rPr lang="fr-FR" dirty="0"/>
              <a:t> for public </a:t>
            </a:r>
            <a:r>
              <a:rPr lang="fr-FR" dirty="0" err="1"/>
              <a:t>health</a:t>
            </a:r>
            <a:r>
              <a:rPr lang="fr-FR" dirty="0"/>
              <a:t> surveillance</a:t>
            </a: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4C2366-29D0-4C87-AADA-AB34FE062D4F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540" y="1600200"/>
            <a:ext cx="356731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97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1F13E-3096-4671-A49D-23B23997FFD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Troubleshooting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2ADE6-D6E5-4FCA-ABB2-8AE54A04DF31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762000" y="5181600"/>
            <a:ext cx="7543800" cy="990600"/>
          </a:xfrm>
        </p:spPr>
        <p:txBody>
          <a:bodyPr/>
          <a:lstStyle/>
          <a:p>
            <a:r>
              <a:rPr lang="fr-FR" dirty="0"/>
              <a:t>Do </a:t>
            </a:r>
            <a:r>
              <a:rPr lang="fr-FR" dirty="0" err="1"/>
              <a:t>not</a:t>
            </a:r>
            <a:r>
              <a:rPr lang="fr-FR" dirty="0"/>
              <a:t> </a:t>
            </a:r>
            <a:r>
              <a:rPr lang="fr-FR" dirty="0" err="1"/>
              <a:t>hesitate</a:t>
            </a:r>
            <a:r>
              <a:rPr lang="fr-FR" dirty="0"/>
              <a:t> to contact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supervisor</a:t>
            </a:r>
            <a:r>
              <a:rPr lang="fr-FR" dirty="0"/>
              <a:t>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B013BA-AF5A-4DE1-B2E7-40B8D0AEC5C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2981" y="1149220"/>
            <a:ext cx="2793934" cy="395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81EF4-A9C6-4BD1-8ED2-26880709C1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8"/>
          <a:srcRect l="3071" t="5549" r="3755" b="5397"/>
          <a:stretch/>
        </p:blipFill>
        <p:spPr>
          <a:xfrm>
            <a:off x="2057400" y="2499050"/>
            <a:ext cx="6934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35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AE65-9567-4BC1-9E30-F3E823C79E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Questions</a:t>
            </a:r>
            <a:r>
              <a:rPr lang="fr-FR" dirty="0" err="1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72B-BC57-42EE-851A-8FC6D2B2D4B7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Any </a:t>
            </a:r>
            <a:r>
              <a:rPr lang="fr-FR"/>
              <a:t>question about how to </a:t>
            </a:r>
            <a:r>
              <a:rPr lang="fr-FR" dirty="0" err="1"/>
              <a:t>send</a:t>
            </a:r>
            <a:r>
              <a:rPr lang="fr-FR" dirty="0"/>
              <a:t> </a:t>
            </a:r>
            <a:r>
              <a:rPr lang="fr-FR"/>
              <a:t>a reports or alerts </a:t>
            </a:r>
            <a:r>
              <a:rPr lang="fr-FR" err="1"/>
              <a:t>with</a:t>
            </a:r>
            <a:r>
              <a:rPr lang="fr-FR"/>
              <a:t> Argus?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192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Argus web platform</a:t>
            </a:r>
          </a:p>
        </p:txBody>
      </p:sp>
    </p:spTree>
    <p:extLst>
      <p:ext uri="{BB962C8B-B14F-4D97-AF65-F5344CB8AC3E}">
        <p14:creationId xmlns:p14="http://schemas.microsoft.com/office/powerpoint/2010/main" val="1654087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E4FF-9F01-48B0-8CCC-5897DB1A7B4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levels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D03F6-827F-47A8-9D45-8212BE8CF82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88174" y="3816361"/>
            <a:ext cx="76200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of several levels for data validation / visualization /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E30DD-2BDA-4273-8932-77FDF66EFB7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53175" y="2136024"/>
            <a:ext cx="2304256" cy="92333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management</a:t>
            </a:r>
          </a:p>
          <a:p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permission</a:t>
            </a:r>
            <a:endParaRPr lang="fr-FR" sz="4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E474AB-D0DC-4DC4-86CB-E7CBEA1477A5}"/>
              </a:ext>
            </a:extLst>
          </p:cNvPr>
          <p:cNvCxnSpPr>
            <a:endCxn id="6" idx="1"/>
          </p:cNvCxnSpPr>
          <p:nvPr>
            <p:custDataLst>
              <p:tags r:id="rId4"/>
            </p:custDataLst>
          </p:nvPr>
        </p:nvCxnSpPr>
        <p:spPr>
          <a:xfrm flipV="1">
            <a:off x="4763915" y="2597689"/>
            <a:ext cx="789260" cy="259285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5" descr="D:\travaux\ITtools\Overall documentation\Poster\images\internet.png">
            <a:extLst>
              <a:ext uri="{FF2B5EF4-FFF2-40B4-BE49-F238E27FC236}">
                <a16:creationId xmlns:a16="http://schemas.microsoft.com/office/drawing/2014/main" id="{17ABAE25-C4FC-4671-83C9-C39FE49193A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03065"/>
            <a:ext cx="1584176" cy="131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45B44-519D-4E15-B1D1-57654FFE946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143000"/>
            <a:ext cx="1686496" cy="25770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AB84-DE38-44BD-AAB1-93F719077FC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1265" y="4285903"/>
            <a:ext cx="7693819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6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0FAB-C22B-4948-A042-0BF388D7B86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Access to </a:t>
            </a:r>
            <a:r>
              <a:rPr lang="fr-FR" dirty="0" err="1"/>
              <a:t>the</a:t>
            </a:r>
            <a:r>
              <a:rPr lang="fr-FR" dirty="0"/>
              <a:t> platform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39A4-5D1A-42D0-8521-449D0B41E5E9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FR" dirty="0"/>
              <a:t>You can </a:t>
            </a:r>
            <a:r>
              <a:rPr lang="fr-FR" dirty="0" err="1"/>
              <a:t>access</a:t>
            </a:r>
            <a:r>
              <a:rPr lang="fr-FR" dirty="0"/>
              <a:t> the </a:t>
            </a:r>
            <a:r>
              <a:rPr lang="fr-FR" dirty="0" err="1"/>
              <a:t>platform</a:t>
            </a:r>
            <a:r>
              <a:rPr lang="fr-FR" dirty="0"/>
              <a:t> on:</a:t>
            </a:r>
          </a:p>
          <a:p>
            <a:pPr lvl="1"/>
            <a:r>
              <a:rPr lang="fr-FR" b="1" dirty="0"/>
              <a:t>XXXXXXXXXX/argus</a:t>
            </a:r>
          </a:p>
          <a:p>
            <a:pPr lvl="1"/>
            <a:endParaRPr lang="fr-FR" dirty="0"/>
          </a:p>
          <a:p>
            <a:r>
              <a:rPr lang="fr-FR" dirty="0"/>
              <a:t>Use </a:t>
            </a:r>
            <a:r>
              <a:rPr lang="fr-FR" dirty="0" err="1"/>
              <a:t>your</a:t>
            </a:r>
            <a:r>
              <a:rPr lang="fr-FR" dirty="0"/>
              <a:t>  </a:t>
            </a:r>
            <a:r>
              <a:rPr lang="fr-FR" dirty="0" err="1"/>
              <a:t>username</a:t>
            </a:r>
            <a:r>
              <a:rPr lang="fr-FR" dirty="0"/>
              <a:t> and </a:t>
            </a:r>
            <a:r>
              <a:rPr lang="fr-FR" dirty="0" err="1"/>
              <a:t>password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Duties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intermediate</a:t>
            </a:r>
            <a:r>
              <a:rPr lang="fr-FR" dirty="0"/>
              <a:t> and central </a:t>
            </a:r>
            <a:r>
              <a:rPr lang="fr-FR" dirty="0" err="1"/>
              <a:t>levels</a:t>
            </a:r>
            <a:endParaRPr lang="fr-FR" dirty="0"/>
          </a:p>
          <a:p>
            <a:pPr lvl="1"/>
            <a:r>
              <a:rPr lang="fr-FR" dirty="0" err="1"/>
              <a:t>Validate</a:t>
            </a:r>
            <a:r>
              <a:rPr lang="fr-FR" dirty="0"/>
              <a:t> or </a:t>
            </a:r>
            <a:r>
              <a:rPr lang="fr-FR" dirty="0" err="1"/>
              <a:t>reject</a:t>
            </a:r>
            <a:r>
              <a:rPr lang="fr-FR" dirty="0"/>
              <a:t> on </a:t>
            </a:r>
            <a:r>
              <a:rPr lang="fr-FR" dirty="0" err="1"/>
              <a:t>time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reports.</a:t>
            </a:r>
          </a:p>
          <a:p>
            <a:pPr lvl="1"/>
            <a:r>
              <a:rPr lang="fr-FR" dirty="0" err="1"/>
              <a:t>Download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</a:t>
            </a:r>
            <a:r>
              <a:rPr lang="fr-FR" dirty="0" err="1"/>
              <a:t>weekly</a:t>
            </a:r>
            <a:r>
              <a:rPr lang="fr-FR" dirty="0"/>
              <a:t> </a:t>
            </a:r>
            <a:r>
              <a:rPr lang="fr-FR" dirty="0" err="1"/>
              <a:t>epidemiological</a:t>
            </a:r>
            <a:r>
              <a:rPr lang="fr-FR" dirty="0"/>
              <a:t> </a:t>
            </a:r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of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area.</a:t>
            </a:r>
          </a:p>
          <a:p>
            <a:pPr lvl="1"/>
            <a:r>
              <a:rPr lang="fr-FR" dirty="0"/>
              <a:t>Look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the</a:t>
            </a:r>
            <a:r>
              <a:rPr lang="fr-FR" dirty="0"/>
              <a:t> administrative and </a:t>
            </a:r>
            <a:r>
              <a:rPr lang="fr-FR" dirty="0" err="1"/>
              <a:t>epidemiological</a:t>
            </a:r>
            <a:r>
              <a:rPr lang="fr-FR" dirty="0"/>
              <a:t> dashboard.</a:t>
            </a:r>
            <a:endParaRPr lang="en-GB" dirty="0"/>
          </a:p>
          <a:p>
            <a:pPr lvl="1"/>
            <a:endParaRPr lang="fr-FR" dirty="0"/>
          </a:p>
          <a:p>
            <a:pPr lvl="1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94A90-A374-49EC-BBC0-A83E808D03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04" y="1309194"/>
            <a:ext cx="1686496" cy="25770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8565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87EE-9920-4ABB-A64F-4120E50D0AF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Functionalities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3F7BF-2636-41FC-8657-42686111AA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94" y="1730876"/>
            <a:ext cx="1790999" cy="205816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E1FC2B-C737-46D2-AD03-4FA905F76C7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23430" y="1042950"/>
            <a:ext cx="2281741" cy="720080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00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fr-FR" sz="2000" dirty="0">
                <a:solidFill>
                  <a:schemeClr val="tx1"/>
                </a:solidFill>
              </a:rPr>
              <a:t>Visualization and validation of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89A8EB-462A-4691-B9E8-874BBAA568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92" y="5551140"/>
            <a:ext cx="2577215" cy="1055998"/>
          </a:xfrm>
          <a:prstGeom prst="rect">
            <a:avLst/>
          </a:prstGeom>
        </p:spPr>
      </p:pic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99C542-E449-4C05-BA8E-A0773A1CDF1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14" y="4433575"/>
            <a:ext cx="2852194" cy="1680757"/>
          </a:xfrm>
          <a:prstGeom prst="rect">
            <a:avLst/>
          </a:prstGeom>
        </p:spPr>
      </p:pic>
      <p:pic>
        <p:nvPicPr>
          <p:cNvPr id="18" name="Picture 1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9534057-6851-47E0-B1DA-BECFEC545BA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5103279"/>
            <a:ext cx="2852195" cy="1556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73DC96-90CF-4EA0-9F95-D6A8D13819E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281646" y="4581129"/>
            <a:ext cx="1752600" cy="371872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/>
          <a:lstStyle>
            <a:defPPr>
              <a:defRPr lang="en-US"/>
            </a:defPPr>
            <a:lvl1pPr>
              <a:spcBef>
                <a:spcPct val="0"/>
              </a:spcBef>
              <a:buNone/>
              <a:defRPr sz="2000" b="1">
                <a:solidFill>
                  <a:srgbClr val="0000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Dashboards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106FB48-2B9D-4A67-8C7A-4C1B018814C2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109754" y="4581128"/>
            <a:ext cx="2428364" cy="1008112"/>
          </a:xfrm>
          <a:prstGeom prst="rect">
            <a:avLst/>
          </a:prstGeom>
          <a:solidFill>
            <a:srgbClr val="FFFFFF"/>
          </a:solidFill>
          <a:ln w="28575"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0000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fr-FR" sz="2000" dirty="0" err="1">
                <a:solidFill>
                  <a:schemeClr val="tx1"/>
                </a:solidFill>
              </a:rPr>
              <a:t>Automatic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weekly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epidemiological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dirty="0" err="1">
                <a:solidFill>
                  <a:schemeClr val="tx1"/>
                </a:solidFill>
              </a:rPr>
              <a:t>summary</a:t>
            </a:r>
            <a:r>
              <a:rPr lang="fr-FR" sz="2000" dirty="0">
                <a:solidFill>
                  <a:schemeClr val="tx1"/>
                </a:solidFill>
              </a:rPr>
              <a:t> in </a:t>
            </a:r>
            <a:r>
              <a:rPr lang="fr-FR" sz="2000" dirty="0" err="1">
                <a:solidFill>
                  <a:schemeClr val="tx1"/>
                </a:solidFill>
              </a:rPr>
              <a:t>pdf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073FD57-4ECC-4E53-8C22-A6468F69B67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138" y="1290554"/>
            <a:ext cx="5139432" cy="2795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474151-4A57-4E46-8D21-911AD6CA88A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3" y="1908319"/>
            <a:ext cx="1420539" cy="252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07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2AE65-9567-4BC1-9E30-F3E823C79E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Questions</a:t>
            </a:r>
            <a:r>
              <a:rPr lang="fr-FR" dirty="0" err="1"/>
              <a:t>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72B-BC57-42EE-851A-8FC6D2B2D4B7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Any </a:t>
            </a:r>
            <a:r>
              <a:rPr lang="fr-FR"/>
              <a:t>question on the Argus web platform?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401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37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EA33B-113A-49B4-A10B-DC81112F57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Public </a:t>
            </a:r>
            <a:r>
              <a:rPr lang="fr-FR" dirty="0" err="1"/>
              <a:t>health</a:t>
            </a:r>
            <a:r>
              <a:rPr lang="fr-FR" dirty="0"/>
              <a:t> surveillance</a:t>
            </a:r>
            <a:endParaRPr lang="en-GB" dirty="0"/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BC802531-900D-4A26-BC49-D32FC6CDDD9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62000" y="1600200"/>
            <a:ext cx="75438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marR="351790" indent="-252000" algn="l" defTabSz="914400" rtl="0" eaLnBrk="1" fontAlgn="ctr" latinLnBrk="0" hangingPunct="1">
              <a:lnSpc>
                <a:spcPts val="2800"/>
              </a:lnSpc>
              <a:spcBef>
                <a:spcPts val="600"/>
              </a:spcBef>
              <a:buSzPct val="100000"/>
              <a:buBlip>
                <a:blip r:embed="rId5"/>
              </a:buBlip>
              <a:defRPr lang="fr-FR" sz="2800" b="1" kern="1200" dirty="0" smtClean="0">
                <a:solidFill>
                  <a:srgbClr val="7030A0"/>
                </a:solidFill>
                <a:latin typeface="Trebuchet MS"/>
                <a:ea typeface="+mn-ea"/>
                <a:cs typeface="Trebuchet MS"/>
              </a:defRPr>
            </a:lvl1pPr>
            <a:lvl2pPr marL="468000" marR="351790" indent="-216000" algn="l" defTabSz="914400" rtl="0" eaLnBrk="1" fontAlgn="ctr" latinLnBrk="0" hangingPunct="1">
              <a:lnSpc>
                <a:spcPts val="2000"/>
              </a:lnSpc>
              <a:spcBef>
                <a:spcPts val="800"/>
              </a:spcBef>
              <a:buClr>
                <a:schemeClr val="tx2"/>
              </a:buClr>
              <a:buSzPct val="200000"/>
              <a:buFont typeface="Arial" charset="0"/>
              <a:buChar char="•"/>
              <a:defRPr lang="fr-FR" sz="2000" kern="1200" baseline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2pPr>
            <a:lvl3pPr marL="648000" marR="351790" indent="-180000" algn="l" defTabSz="914400" rtl="0" eaLnBrk="1" fontAlgn="ctr" latinLnBrk="0" hangingPunct="1">
              <a:lnSpc>
                <a:spcPts val="2100"/>
              </a:lnSpc>
              <a:spcBef>
                <a:spcPts val="800"/>
              </a:spcBef>
              <a:buSzPct val="100000"/>
              <a:buFont typeface=".HelveticaNeueDeskInterface-Regular" charset="-120"/>
              <a:buChar char="-"/>
              <a:defRPr lang="fr-FR" sz="1700" kern="120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3pPr>
            <a:lvl4pPr marL="0" marR="351790" algn="l" defTabSz="914400" rtl="0" eaLnBrk="1" fontAlgn="ctr" latinLnBrk="0" hangingPunct="1">
              <a:lnSpc>
                <a:spcPts val="2100"/>
              </a:lnSpc>
              <a:spcBef>
                <a:spcPts val="800"/>
              </a:spcBef>
              <a:buSzPct val="100000"/>
              <a:defRPr lang="fr-FR" sz="1700" kern="1200" baseline="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4pPr>
            <a:lvl5pPr marL="0" marR="351790" algn="l" defTabSz="914400" rtl="0" eaLnBrk="1" fontAlgn="ctr" latinLnBrk="0" hangingPunct="1">
              <a:lnSpc>
                <a:spcPts val="2100"/>
              </a:lnSpc>
              <a:spcBef>
                <a:spcPts val="600"/>
              </a:spcBef>
              <a:buSzPct val="100000"/>
              <a:defRPr lang="fr-FR" sz="1400" kern="1200" dirty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the purpose of public health surveillance?</a:t>
            </a:r>
          </a:p>
        </p:txBody>
      </p:sp>
    </p:spTree>
    <p:extLst>
      <p:ext uri="{BB962C8B-B14F-4D97-AF65-F5344CB8AC3E}">
        <p14:creationId xmlns:p14="http://schemas.microsoft.com/office/powerpoint/2010/main" val="261582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EA33B-113A-49B4-A10B-DC81112F575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Public </a:t>
            </a:r>
            <a:r>
              <a:rPr lang="fr-FR" dirty="0" err="1"/>
              <a:t>health</a:t>
            </a:r>
            <a:r>
              <a:rPr lang="fr-FR" dirty="0"/>
              <a:t> surveillance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DFA800-AFE6-40DD-B6BE-F0B70360920D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762000" y="2971800"/>
            <a:ext cx="3657600" cy="990600"/>
          </a:xfrm>
        </p:spPr>
        <p:txBody>
          <a:bodyPr/>
          <a:lstStyle/>
          <a:p>
            <a:pPr lvl="1"/>
            <a:r>
              <a:rPr lang="fr-FR" b="1" dirty="0" err="1"/>
              <a:t>Follow-up</a:t>
            </a:r>
            <a:endParaRPr lang="en-GB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5AFD41-364E-4363-8F09-9F252751293A}"/>
              </a:ext>
            </a:extLst>
          </p:cNvPr>
          <p:cNvSpPr>
            <a:spLocks noGrp="1"/>
          </p:cNvSpPr>
          <p:nvPr>
            <p:ph sz="quarter" idx="14"/>
            <p:custDataLst>
              <p:tags r:id="rId3"/>
            </p:custDataLst>
          </p:nvPr>
        </p:nvSpPr>
        <p:spPr>
          <a:xfrm>
            <a:off x="4800600" y="2971800"/>
            <a:ext cx="3657600" cy="705970"/>
          </a:xfrm>
        </p:spPr>
        <p:txBody>
          <a:bodyPr/>
          <a:lstStyle/>
          <a:p>
            <a:pPr lvl="1"/>
            <a:r>
              <a:rPr lang="fr-FR" b="1" dirty="0"/>
              <a:t>Early </a:t>
            </a:r>
            <a:r>
              <a:rPr lang="fr-FR" b="1" dirty="0" err="1"/>
              <a:t>detection</a:t>
            </a:r>
            <a:r>
              <a:rPr lang="fr-FR" b="1" dirty="0"/>
              <a:t> and </a:t>
            </a:r>
            <a:r>
              <a:rPr lang="fr-FR" b="1" dirty="0" err="1"/>
              <a:t>response</a:t>
            </a:r>
            <a:endParaRPr lang="en-GB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7B8445F-BBE8-4B5E-B726-B2A973D00C8E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52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65A96A7E-0EED-4811-9CDF-1173FB7E9157}"/>
              </a:ext>
            </a:extLst>
          </p:cNvPr>
          <p:cNvPicPr>
            <a:picLocks noGrp="1" noChangeAspect="1" noChangeArrowheads="1"/>
          </p:cNvPicPr>
          <p:nvPr>
            <p:ph type="chart" sz="quarter" idx="15"/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3830170"/>
            <a:ext cx="2863361" cy="218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BC802531-900D-4A26-BC49-D32FC6CDDD9D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762000" y="1600200"/>
            <a:ext cx="75438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2000" marR="351790" indent="-252000" algn="l" defTabSz="914400" rtl="0" eaLnBrk="1" fontAlgn="ctr" latinLnBrk="0" hangingPunct="1">
              <a:lnSpc>
                <a:spcPts val="2800"/>
              </a:lnSpc>
              <a:spcBef>
                <a:spcPts val="600"/>
              </a:spcBef>
              <a:buSzPct val="100000"/>
              <a:buBlip>
                <a:blip r:embed="rId11"/>
              </a:buBlip>
              <a:defRPr lang="fr-FR" sz="2800" b="1" kern="1200" dirty="0" smtClean="0">
                <a:solidFill>
                  <a:srgbClr val="7030A0"/>
                </a:solidFill>
                <a:latin typeface="Trebuchet MS"/>
                <a:ea typeface="+mn-ea"/>
                <a:cs typeface="Trebuchet MS"/>
              </a:defRPr>
            </a:lvl1pPr>
            <a:lvl2pPr marL="468000" marR="351790" indent="-216000" algn="l" defTabSz="914400" rtl="0" eaLnBrk="1" fontAlgn="ctr" latinLnBrk="0" hangingPunct="1">
              <a:lnSpc>
                <a:spcPts val="2000"/>
              </a:lnSpc>
              <a:spcBef>
                <a:spcPts val="800"/>
              </a:spcBef>
              <a:buClr>
                <a:schemeClr val="tx2"/>
              </a:buClr>
              <a:buSzPct val="200000"/>
              <a:buFont typeface="Arial" charset="0"/>
              <a:buChar char="•"/>
              <a:defRPr lang="fr-FR" sz="2000" kern="1200" baseline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2pPr>
            <a:lvl3pPr marL="648000" marR="351790" indent="-180000" algn="l" defTabSz="914400" rtl="0" eaLnBrk="1" fontAlgn="ctr" latinLnBrk="0" hangingPunct="1">
              <a:lnSpc>
                <a:spcPts val="2100"/>
              </a:lnSpc>
              <a:spcBef>
                <a:spcPts val="800"/>
              </a:spcBef>
              <a:buSzPct val="100000"/>
              <a:buFont typeface=".HelveticaNeueDeskInterface-Regular" charset="-120"/>
              <a:buChar char="-"/>
              <a:defRPr lang="fr-FR" sz="1700" kern="120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3pPr>
            <a:lvl4pPr marL="0" marR="351790" algn="l" defTabSz="914400" rtl="0" eaLnBrk="1" fontAlgn="ctr" latinLnBrk="0" hangingPunct="1">
              <a:lnSpc>
                <a:spcPts val="2100"/>
              </a:lnSpc>
              <a:spcBef>
                <a:spcPts val="800"/>
              </a:spcBef>
              <a:buSzPct val="100000"/>
              <a:defRPr lang="fr-FR" sz="1700" kern="1200" baseline="0" dirty="0" smtClean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4pPr>
            <a:lvl5pPr marL="0" marR="351790" algn="l" defTabSz="914400" rtl="0" eaLnBrk="1" fontAlgn="ctr" latinLnBrk="0" hangingPunct="1">
              <a:lnSpc>
                <a:spcPts val="2100"/>
              </a:lnSpc>
              <a:spcBef>
                <a:spcPts val="600"/>
              </a:spcBef>
              <a:buSzPct val="100000"/>
              <a:defRPr lang="fr-FR" sz="1400" kern="1200" dirty="0">
                <a:solidFill>
                  <a:schemeClr val="bg1"/>
                </a:solidFill>
                <a:latin typeface="Trebuchet MS"/>
                <a:ea typeface="+mn-ea"/>
                <a:cs typeface="Trebuchet M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What is the purpose of public health surveillance?</a:t>
            </a:r>
          </a:p>
        </p:txBody>
      </p:sp>
    </p:spTree>
    <p:extLst>
      <p:ext uri="{BB962C8B-B14F-4D97-AF65-F5344CB8AC3E}">
        <p14:creationId xmlns:p14="http://schemas.microsoft.com/office/powerpoint/2010/main" val="265515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7E6B909-7382-4F1A-9969-36D8F328F71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Reporting </a:t>
            </a:r>
            <a:r>
              <a:rPr lang="fr-FR" dirty="0" err="1"/>
              <a:t>frequencies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995C0B-C057-4E24-9446-B7A98D34693F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762000" y="1600200"/>
            <a:ext cx="4343400" cy="4648200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r>
              <a:rPr lang="fr-FR" dirty="0" err="1"/>
              <a:t>Immediate</a:t>
            </a:r>
            <a:r>
              <a:rPr lang="fr-FR" dirty="0"/>
              <a:t> reporting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Weekly</a:t>
            </a:r>
            <a:r>
              <a:rPr lang="fr-FR" dirty="0"/>
              <a:t> </a:t>
            </a:r>
            <a:r>
              <a:rPr lang="fr-FR" dirty="0" err="1"/>
              <a:t>aggregated</a:t>
            </a:r>
            <a:r>
              <a:rPr lang="fr-FR" dirty="0"/>
              <a:t> reporting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Monthly</a:t>
            </a:r>
            <a:r>
              <a:rPr lang="fr-FR" dirty="0"/>
              <a:t> </a:t>
            </a:r>
            <a:r>
              <a:rPr lang="fr-FR" dirty="0" err="1"/>
              <a:t>aggregated</a:t>
            </a:r>
            <a:r>
              <a:rPr lang="fr-FR" dirty="0"/>
              <a:t> reporting</a:t>
            </a:r>
            <a:endParaRPr lang="en-GB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3AD696A-2020-4759-A3F3-5DE5319671CD}"/>
              </a:ext>
            </a:extLst>
          </p:cNvPr>
          <p:cNvPicPr>
            <a:picLocks noGrp="1" noChangeAspect="1" noChangeArrowheads="1"/>
          </p:cNvPicPr>
          <p:nvPr>
            <p:ph type="chart" sz="quarter" idx="13"/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78" y="1600200"/>
            <a:ext cx="357044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979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9ADF60-F1AA-428E-B1AF-59E4995B149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A7BFC-3EB8-43BC-9BFB-A636397C4E8E}"/>
              </a:ext>
            </a:extLst>
          </p:cNvPr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762000" y="1600200"/>
            <a:ext cx="7543800" cy="1981200"/>
          </a:xfrm>
        </p:spPr>
        <p:txBody>
          <a:bodyPr/>
          <a:lstStyle/>
          <a:p>
            <a:r>
              <a:rPr lang="en-GB" dirty="0"/>
              <a:t>Detect as soon as possible an acute public health event and respond to it:</a:t>
            </a:r>
          </a:p>
          <a:p>
            <a:pPr lvl="1"/>
            <a:r>
              <a:rPr lang="en-GB" dirty="0"/>
              <a:t>Decrease the number of affected people.</a:t>
            </a:r>
          </a:p>
          <a:p>
            <a:pPr lvl="1"/>
            <a:r>
              <a:rPr lang="en-GB" dirty="0"/>
              <a:t>Decrease the negative health consequences.</a:t>
            </a:r>
          </a:p>
          <a:p>
            <a:pPr lvl="1"/>
            <a:r>
              <a:rPr lang="fr-FR" dirty="0"/>
              <a:t>D</a:t>
            </a:r>
            <a:r>
              <a:rPr lang="en-GB" dirty="0" err="1"/>
              <a:t>ecrease</a:t>
            </a:r>
            <a:r>
              <a:rPr lang="en-GB" dirty="0"/>
              <a:t> the resources needed to respond.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15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8CC8D5E-347D-4F2D-8833-9E468264D4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4186" y="4211550"/>
            <a:ext cx="1722026" cy="2327381"/>
            <a:chOff x="224574" y="3872308"/>
            <a:chExt cx="2066974" cy="2793590"/>
          </a:xfrm>
        </p:grpSpPr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0348934F-5832-4334-8FFD-2B50E49A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87230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0" name="Picture 2">
              <a:extLst>
                <a:ext uri="{FF2B5EF4-FFF2-40B4-BE49-F238E27FC236}">
                  <a16:creationId xmlns:a16="http://schemas.microsoft.com/office/drawing/2014/main" id="{5EB9FF85-A7E0-4D1E-BBD7-EBE122F21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481488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E8FEF18E-BADE-4171-90AD-D69CBD9D5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5741973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313A12-B49C-4578-A784-42F50BC9D9A5}"/>
                </a:ext>
              </a:extLst>
            </p:cNvPr>
            <p:cNvCxnSpPr/>
            <p:nvPr/>
          </p:nvCxnSpPr>
          <p:spPr>
            <a:xfrm>
              <a:off x="1962390" y="5084990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59ADF60-F1AA-428E-B1AF-59E4995B14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A7BFC-3EB8-43BC-9BFB-A636397C4E8E}"/>
              </a:ext>
            </a:extLst>
          </p:cNvPr>
          <p:cNvSpPr>
            <a:spLocks noGrp="1"/>
          </p:cNvSpPr>
          <p:nvPr>
            <p:ph sz="quarter" idx="11"/>
            <p:custDataLst>
              <p:tags r:id="rId3"/>
            </p:custDataLst>
          </p:nvPr>
        </p:nvSpPr>
        <p:spPr>
          <a:xfrm>
            <a:off x="762000" y="1600200"/>
            <a:ext cx="7543800" cy="1981200"/>
          </a:xfrm>
        </p:spPr>
        <p:txBody>
          <a:bodyPr/>
          <a:lstStyle/>
          <a:p>
            <a:r>
              <a:rPr lang="en-GB" dirty="0"/>
              <a:t>Detect as soon as possible an acute public health event and respond to it:</a:t>
            </a:r>
          </a:p>
          <a:p>
            <a:pPr lvl="1"/>
            <a:r>
              <a:rPr lang="en-GB" dirty="0"/>
              <a:t>Decrease the number of affected people.</a:t>
            </a:r>
          </a:p>
          <a:p>
            <a:pPr lvl="1"/>
            <a:r>
              <a:rPr lang="en-GB" dirty="0"/>
              <a:t>Decrease the negative health consequences.</a:t>
            </a:r>
          </a:p>
          <a:p>
            <a:pPr lvl="1"/>
            <a:r>
              <a:rPr lang="fr-FR" dirty="0"/>
              <a:t>D</a:t>
            </a:r>
            <a:r>
              <a:rPr lang="en-GB" dirty="0" err="1"/>
              <a:t>ecrease</a:t>
            </a:r>
            <a:r>
              <a:rPr lang="en-GB" dirty="0"/>
              <a:t> the resources needed to respond.</a:t>
            </a:r>
          </a:p>
          <a:p>
            <a:endParaRPr lang="en-GB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39AD908-13B8-4DDB-955E-8EB9DE646E9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353340" y="4128332"/>
            <a:ext cx="1758446" cy="2422935"/>
            <a:chOff x="2123728" y="3769948"/>
            <a:chExt cx="2110689" cy="290828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4C9AE3B-CB50-4A5F-BA78-DB1B68EC94D7}"/>
                </a:ext>
              </a:extLst>
            </p:cNvPr>
            <p:cNvGrpSpPr/>
            <p:nvPr/>
          </p:nvGrpSpPr>
          <p:grpSpPr>
            <a:xfrm>
              <a:off x="2123728" y="3769948"/>
              <a:ext cx="1638300" cy="2908285"/>
              <a:chOff x="2123728" y="3769948"/>
              <a:chExt cx="1638300" cy="2908285"/>
            </a:xfrm>
          </p:grpSpPr>
          <p:pic>
            <p:nvPicPr>
              <p:cNvPr id="136" name="Picture 2">
                <a:extLst>
                  <a:ext uri="{FF2B5EF4-FFF2-40B4-BE49-F238E27FC236}">
                    <a16:creationId xmlns:a16="http://schemas.microsoft.com/office/drawing/2014/main" id="{6D1B0654-B38F-466B-9E36-6C0EAA2D15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4827223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2">
                <a:extLst>
                  <a:ext uri="{FF2B5EF4-FFF2-40B4-BE49-F238E27FC236}">
                    <a16:creationId xmlns:a16="http://schemas.microsoft.com/office/drawing/2014/main" id="{6BED45D2-5F6F-4B7A-AF73-2DD8ABDE9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5754308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" name="Picture 8">
                <a:extLst>
                  <a:ext uri="{FF2B5EF4-FFF2-40B4-BE49-F238E27FC236}">
                    <a16:creationId xmlns:a16="http://schemas.microsoft.com/office/drawing/2014/main" id="{15F0CF4B-96EE-4B7C-9869-EE4A0A9E6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728" y="3769948"/>
                <a:ext cx="1638300" cy="1057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BCEB62A-BE71-4EFC-BA99-FECE0C4AD283}"/>
                </a:ext>
              </a:extLst>
            </p:cNvPr>
            <p:cNvCxnSpPr/>
            <p:nvPr/>
          </p:nvCxnSpPr>
          <p:spPr>
            <a:xfrm>
              <a:off x="3905259" y="5082518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5347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8CC8D5E-347D-4F2D-8833-9E468264D4A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4186" y="4211550"/>
            <a:ext cx="1722026" cy="2327381"/>
            <a:chOff x="224574" y="3872308"/>
            <a:chExt cx="2066974" cy="2793590"/>
          </a:xfrm>
        </p:grpSpPr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0348934F-5832-4334-8FFD-2B50E49A57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387230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0" name="Picture 2">
              <a:extLst>
                <a:ext uri="{FF2B5EF4-FFF2-40B4-BE49-F238E27FC236}">
                  <a16:creationId xmlns:a16="http://schemas.microsoft.com/office/drawing/2014/main" id="{5EB9FF85-A7E0-4D1E-BBD7-EBE122F21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4814888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1" name="Picture 2">
              <a:extLst>
                <a:ext uri="{FF2B5EF4-FFF2-40B4-BE49-F238E27FC236}">
                  <a16:creationId xmlns:a16="http://schemas.microsoft.com/office/drawing/2014/main" id="{E8FEF18E-BADE-4171-90AD-D69CBD9D5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74" y="5741973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3313A12-B49C-4578-A784-42F50BC9D9A5}"/>
                </a:ext>
              </a:extLst>
            </p:cNvPr>
            <p:cNvCxnSpPr/>
            <p:nvPr/>
          </p:nvCxnSpPr>
          <p:spPr>
            <a:xfrm>
              <a:off x="1962390" y="5084990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59ADF60-F1AA-428E-B1AF-59E4995B149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Early </a:t>
            </a:r>
            <a:r>
              <a:rPr lang="fr-FR" dirty="0" err="1"/>
              <a:t>detection</a:t>
            </a:r>
            <a:r>
              <a:rPr lang="fr-FR" dirty="0"/>
              <a:t> and </a:t>
            </a:r>
            <a:r>
              <a:rPr lang="fr-FR" dirty="0" err="1"/>
              <a:t>response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AA7BFC-3EB8-43BC-9BFB-A636397C4E8E}"/>
              </a:ext>
            </a:extLst>
          </p:cNvPr>
          <p:cNvSpPr>
            <a:spLocks noGrp="1"/>
          </p:cNvSpPr>
          <p:nvPr>
            <p:ph sz="quarter" idx="11"/>
            <p:custDataLst>
              <p:tags r:id="rId3"/>
            </p:custDataLst>
          </p:nvPr>
        </p:nvSpPr>
        <p:spPr>
          <a:xfrm>
            <a:off x="762000" y="1600200"/>
            <a:ext cx="7543800" cy="1981200"/>
          </a:xfrm>
        </p:spPr>
        <p:txBody>
          <a:bodyPr/>
          <a:lstStyle/>
          <a:p>
            <a:r>
              <a:rPr lang="en-GB" dirty="0"/>
              <a:t>Detect as soon as possible an acute public health event and respond to it:</a:t>
            </a:r>
          </a:p>
          <a:p>
            <a:pPr lvl="1"/>
            <a:r>
              <a:rPr lang="en-GB" dirty="0"/>
              <a:t>Decrease the number of affected people.</a:t>
            </a:r>
          </a:p>
          <a:p>
            <a:pPr lvl="1"/>
            <a:r>
              <a:rPr lang="en-GB" dirty="0"/>
              <a:t>Decrease the negative health consequences.</a:t>
            </a:r>
          </a:p>
          <a:p>
            <a:pPr lvl="1"/>
            <a:r>
              <a:rPr lang="fr-FR" dirty="0"/>
              <a:t>D</a:t>
            </a:r>
            <a:r>
              <a:rPr lang="en-GB" dirty="0" err="1"/>
              <a:t>ecrease</a:t>
            </a:r>
            <a:r>
              <a:rPr lang="en-GB" dirty="0"/>
              <a:t> the resources needed to respond.</a:t>
            </a:r>
          </a:p>
          <a:p>
            <a:endParaRPr lang="en-GB" dirty="0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639AD908-13B8-4DDB-955E-8EB9DE646E9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353340" y="4128332"/>
            <a:ext cx="1758446" cy="2422935"/>
            <a:chOff x="2123728" y="3769948"/>
            <a:chExt cx="2110689" cy="290828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4C9AE3B-CB50-4A5F-BA78-DB1B68EC94D7}"/>
                </a:ext>
              </a:extLst>
            </p:cNvPr>
            <p:cNvGrpSpPr/>
            <p:nvPr/>
          </p:nvGrpSpPr>
          <p:grpSpPr>
            <a:xfrm>
              <a:off x="2123728" y="3769948"/>
              <a:ext cx="1638300" cy="2908285"/>
              <a:chOff x="2123728" y="3769948"/>
              <a:chExt cx="1638300" cy="2908285"/>
            </a:xfrm>
          </p:grpSpPr>
          <p:pic>
            <p:nvPicPr>
              <p:cNvPr id="136" name="Picture 2">
                <a:extLst>
                  <a:ext uri="{FF2B5EF4-FFF2-40B4-BE49-F238E27FC236}">
                    <a16:creationId xmlns:a16="http://schemas.microsoft.com/office/drawing/2014/main" id="{6D1B0654-B38F-466B-9E36-6C0EAA2D15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4827223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2">
                <a:extLst>
                  <a:ext uri="{FF2B5EF4-FFF2-40B4-BE49-F238E27FC236}">
                    <a16:creationId xmlns:a16="http://schemas.microsoft.com/office/drawing/2014/main" id="{6BED45D2-5F6F-4B7A-AF73-2DD8ABDE95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1353" y="5754308"/>
                <a:ext cx="1543050" cy="923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" name="Picture 8">
                <a:extLst>
                  <a:ext uri="{FF2B5EF4-FFF2-40B4-BE49-F238E27FC236}">
                    <a16:creationId xmlns:a16="http://schemas.microsoft.com/office/drawing/2014/main" id="{15F0CF4B-96EE-4B7C-9869-EE4A0A9E6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3728" y="3769948"/>
                <a:ext cx="1638300" cy="1057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FBCEB62A-BE71-4EFC-BA99-FECE0C4AD283}"/>
                </a:ext>
              </a:extLst>
            </p:cNvPr>
            <p:cNvCxnSpPr/>
            <p:nvPr/>
          </p:nvCxnSpPr>
          <p:spPr>
            <a:xfrm>
              <a:off x="3905259" y="5082518"/>
              <a:ext cx="329158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D334FEFE-F004-4094-B651-71E046DC842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>
            <a:off x="7540786" y="5298053"/>
            <a:ext cx="274226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F9C2160C-1655-4FE5-AE92-2A3499ACFFFF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>
            <a:off x="5788186" y="5221853"/>
            <a:ext cx="274226" cy="1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7D44435-B0C3-439D-B390-EB292A34EF2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241547" y="4225073"/>
            <a:ext cx="1364892" cy="2370674"/>
            <a:chOff x="3968919" y="3670770"/>
            <a:chExt cx="1638300" cy="2845555"/>
          </a:xfrm>
        </p:grpSpPr>
        <p:sp>
          <p:nvSpPr>
            <p:cNvPr id="189" name="Slide Number Placeholder 4">
              <a:extLst>
                <a:ext uri="{FF2B5EF4-FFF2-40B4-BE49-F238E27FC236}">
                  <a16:creationId xmlns:a16="http://schemas.microsoft.com/office/drawing/2014/main" id="{BC2BA683-0320-4FB2-9F5D-1096E4D0D3C3}"/>
                </a:ext>
              </a:extLst>
            </p:cNvPr>
            <p:cNvSpPr txBox="1">
              <a:spLocks/>
            </p:cNvSpPr>
            <p:nvPr/>
          </p:nvSpPr>
          <p:spPr>
            <a:xfrm>
              <a:off x="4187506" y="6151200"/>
              <a:ext cx="5040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92DC7DF-38AD-45BE-8DBA-79752224AF15}" type="slidenum">
                <a:rPr lang="en-GB" smtClean="0"/>
                <a:pPr/>
                <a:t>9</a:t>
              </a:fld>
              <a:endParaRPr lang="en-GB" dirty="0"/>
            </a:p>
          </p:txBody>
        </p:sp>
        <p:pic>
          <p:nvPicPr>
            <p:cNvPr id="190" name="Picture 4">
              <a:extLst>
                <a:ext uri="{FF2B5EF4-FFF2-40B4-BE49-F238E27FC236}">
                  <a16:creationId xmlns:a16="http://schemas.microsoft.com/office/drawing/2014/main" id="{FC64D75A-59F0-41AC-810D-AA1EE7748B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544" y="3670770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1" name="Picture 2">
              <a:extLst>
                <a:ext uri="{FF2B5EF4-FFF2-40B4-BE49-F238E27FC236}">
                  <a16:creationId xmlns:a16="http://schemas.microsoft.com/office/drawing/2014/main" id="{C29F27AB-8429-4767-90F4-846C9E297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544" y="5516930"/>
              <a:ext cx="154305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2" name="Picture 8">
              <a:extLst>
                <a:ext uri="{FF2B5EF4-FFF2-40B4-BE49-F238E27FC236}">
                  <a16:creationId xmlns:a16="http://schemas.microsoft.com/office/drawing/2014/main" id="{10C80319-C973-43D1-854E-1DA9D9D5C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919" y="4544086"/>
              <a:ext cx="1638300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8A0FD2C3-6CA4-4596-84CC-5740D5AFCCFD}"/>
                </a:ext>
              </a:extLst>
            </p:cNvPr>
            <p:cNvGrpSpPr/>
            <p:nvPr/>
          </p:nvGrpSpPr>
          <p:grpSpPr>
            <a:xfrm>
              <a:off x="4331522" y="4728045"/>
              <a:ext cx="360040" cy="720080"/>
              <a:chOff x="7596336" y="2600908"/>
              <a:chExt cx="108012" cy="108012"/>
            </a:xfrm>
          </p:grpSpPr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8648B8EC-E18E-41DF-81C9-1C7E5168D1E6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26C5ACD-4BC2-4C67-83E8-A97860C6808E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2A15FD03-FCCF-4E92-95F5-CD05218192E6}"/>
                </a:ext>
              </a:extLst>
            </p:cNvPr>
            <p:cNvGrpSpPr/>
            <p:nvPr/>
          </p:nvGrpSpPr>
          <p:grpSpPr>
            <a:xfrm>
              <a:off x="4634027" y="3779759"/>
              <a:ext cx="360040" cy="720080"/>
              <a:chOff x="7596336" y="2600908"/>
              <a:chExt cx="108012" cy="108012"/>
            </a:xfrm>
          </p:grpSpPr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7BAC37BB-83D6-4258-B25B-9538102BBA80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AF2DA25-452E-4662-ABC2-FB2E06D7B9D1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CE74B85-8DFF-4CE0-A6F9-F5AE5ACB747A}"/>
                </a:ext>
              </a:extLst>
            </p:cNvPr>
            <p:cNvGrpSpPr/>
            <p:nvPr/>
          </p:nvGrpSpPr>
          <p:grpSpPr>
            <a:xfrm>
              <a:off x="4894754" y="3803032"/>
              <a:ext cx="360040" cy="720080"/>
              <a:chOff x="7596336" y="2600908"/>
              <a:chExt cx="108012" cy="108012"/>
            </a:xfrm>
          </p:grpSpPr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25645A5E-16C7-492B-969C-DE1AD2B41D6E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6C24D42-6E9B-4FB7-8723-46BA15E705AB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A60FDE7-833F-4DAE-9396-35D2D579FD6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977548" y="4251702"/>
            <a:ext cx="1364892" cy="2420778"/>
            <a:chOff x="5704920" y="3687362"/>
            <a:chExt cx="1638300" cy="2905696"/>
          </a:xfrm>
        </p:grpSpPr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69A3A2D0-9867-452A-9B76-9A89D2DC4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3036" y="3687362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5" name="Picture 4">
              <a:extLst>
                <a:ext uri="{FF2B5EF4-FFF2-40B4-BE49-F238E27FC236}">
                  <a16:creationId xmlns:a16="http://schemas.microsoft.com/office/drawing/2014/main" id="{38F3EB15-96BF-4811-A04D-393222E4D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7431" y="4728045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8">
              <a:extLst>
                <a:ext uri="{FF2B5EF4-FFF2-40B4-BE49-F238E27FC236}">
                  <a16:creationId xmlns:a16="http://schemas.microsoft.com/office/drawing/2014/main" id="{E34167B0-6B21-4A7C-924E-FA6AFFAFF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4920" y="5535783"/>
              <a:ext cx="1638300" cy="1057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733F2A5-70B0-4FDF-8E33-FF27E6B7D703}"/>
                </a:ext>
              </a:extLst>
            </p:cNvPr>
            <p:cNvGrpSpPr/>
            <p:nvPr/>
          </p:nvGrpSpPr>
          <p:grpSpPr>
            <a:xfrm>
              <a:off x="6250102" y="3779759"/>
              <a:ext cx="360040" cy="720080"/>
              <a:chOff x="7596336" y="2600908"/>
              <a:chExt cx="108012" cy="108012"/>
            </a:xfrm>
          </p:grpSpPr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54F741B9-51EE-428D-A0C6-61733416A387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71E23041-E3EA-4B37-A4C5-AA745F9E9F08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4E412EB-6ECA-4B60-9902-3F21E5174CD9}"/>
                </a:ext>
              </a:extLst>
            </p:cNvPr>
            <p:cNvGrpSpPr/>
            <p:nvPr/>
          </p:nvGrpSpPr>
          <p:grpSpPr>
            <a:xfrm>
              <a:off x="6524070" y="3849610"/>
              <a:ext cx="360040" cy="720080"/>
              <a:chOff x="7596336" y="2600908"/>
              <a:chExt cx="108012" cy="108012"/>
            </a:xfrm>
          </p:grpSpPr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0D88F99A-BF2E-4336-9102-B29A6C7EC991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D1FDA888-8FDA-4050-ACE0-F94E24251873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9230037-9CB0-46F7-9E98-F94DB77E6E48}"/>
                </a:ext>
              </a:extLst>
            </p:cNvPr>
            <p:cNvGrpSpPr/>
            <p:nvPr/>
          </p:nvGrpSpPr>
          <p:grpSpPr>
            <a:xfrm>
              <a:off x="6735641" y="3897952"/>
              <a:ext cx="360040" cy="720080"/>
              <a:chOff x="7596336" y="2600908"/>
              <a:chExt cx="108012" cy="108012"/>
            </a:xfrm>
          </p:grpSpPr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1861FA4A-52A5-421E-8D86-656105BC9E0A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836E6B7-5608-4065-80FF-2D9F98D6FB6B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D9817148-981C-4185-B953-9A8C6C82E722}"/>
                </a:ext>
              </a:extLst>
            </p:cNvPr>
            <p:cNvGrpSpPr/>
            <p:nvPr/>
          </p:nvGrpSpPr>
          <p:grpSpPr>
            <a:xfrm>
              <a:off x="5958877" y="4820442"/>
              <a:ext cx="360040" cy="720080"/>
              <a:chOff x="7596336" y="2600908"/>
              <a:chExt cx="108012" cy="108012"/>
            </a:xfrm>
          </p:grpSpPr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12D72E77-A55E-40CA-AAE5-5E83AFF9FC93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F78B4E56-7105-4601-92D2-701FB94B5533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94E05C0-D1C7-428C-B468-DC3CB0A4C51E}"/>
                </a:ext>
              </a:extLst>
            </p:cNvPr>
            <p:cNvGrpSpPr/>
            <p:nvPr/>
          </p:nvGrpSpPr>
          <p:grpSpPr>
            <a:xfrm>
              <a:off x="6492161" y="4820442"/>
              <a:ext cx="360040" cy="720080"/>
              <a:chOff x="7596336" y="2600908"/>
              <a:chExt cx="108012" cy="108012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00FFBEE-2708-4C72-9D62-427A390449FB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B18B795B-2123-4E6E-B2E4-72226E07D344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520A9F1E-7C7C-44D5-B447-293A3728A97B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7871475" y="4224614"/>
            <a:ext cx="1043925" cy="2392603"/>
            <a:chOff x="7641863" y="3872308"/>
            <a:chExt cx="1253038" cy="2871875"/>
          </a:xfrm>
        </p:grpSpPr>
        <p:pic>
          <p:nvPicPr>
            <p:cNvPr id="242" name="Picture 4">
              <a:extLst>
                <a:ext uri="{FF2B5EF4-FFF2-40B4-BE49-F238E27FC236}">
                  <a16:creationId xmlns:a16="http://schemas.microsoft.com/office/drawing/2014/main" id="{21FCEE1A-0E25-485F-A575-21CAAE3B5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863" y="3872308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3" name="Picture 4">
              <a:extLst>
                <a:ext uri="{FF2B5EF4-FFF2-40B4-BE49-F238E27FC236}">
                  <a16:creationId xmlns:a16="http://schemas.microsoft.com/office/drawing/2014/main" id="{4AF39635-3032-4018-B855-6F253F3D6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1863" y="4837296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4" name="Picture 4">
              <a:extLst>
                <a:ext uri="{FF2B5EF4-FFF2-40B4-BE49-F238E27FC236}">
                  <a16:creationId xmlns:a16="http://schemas.microsoft.com/office/drawing/2014/main" id="{9FE164CB-8F30-4A9D-B2DD-B2A6B1526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651" y="5839308"/>
              <a:ext cx="1238250" cy="90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E1613387-EEAB-4291-8D9D-61A02C889096}"/>
                </a:ext>
              </a:extLst>
            </p:cNvPr>
            <p:cNvGrpSpPr/>
            <p:nvPr/>
          </p:nvGrpSpPr>
          <p:grpSpPr>
            <a:xfrm>
              <a:off x="7656651" y="4015440"/>
              <a:ext cx="360040" cy="720080"/>
              <a:chOff x="7596336" y="2600908"/>
              <a:chExt cx="108012" cy="108012"/>
            </a:xfrm>
          </p:grpSpPr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E7F8667-030A-4140-A5BD-F40ABA47C628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0E528B0-3295-469B-96C3-D6E1F058ED5D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59E19EAF-245B-48D8-8992-8C10E89D31A7}"/>
                </a:ext>
              </a:extLst>
            </p:cNvPr>
            <p:cNvGrpSpPr/>
            <p:nvPr/>
          </p:nvGrpSpPr>
          <p:grpSpPr>
            <a:xfrm>
              <a:off x="8016691" y="3964705"/>
              <a:ext cx="360040" cy="720080"/>
              <a:chOff x="7596336" y="2600908"/>
              <a:chExt cx="108012" cy="108012"/>
            </a:xfrm>
          </p:grpSpPr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8C05445D-4682-4714-A5E8-46FC1625BCC1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BAB0ED01-8082-41AA-8A4C-6B9DEA3B3D00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0978EC86-AF5E-4A19-B85D-D1257709ED8E}"/>
                </a:ext>
              </a:extLst>
            </p:cNvPr>
            <p:cNvGrpSpPr/>
            <p:nvPr/>
          </p:nvGrpSpPr>
          <p:grpSpPr>
            <a:xfrm>
              <a:off x="8245185" y="3974230"/>
              <a:ext cx="360040" cy="720080"/>
              <a:chOff x="7596336" y="2600908"/>
              <a:chExt cx="108012" cy="108012"/>
            </a:xfrm>
          </p:grpSpPr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42B05B9F-1F9A-4BA4-9BC1-9A19395E9EAB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613570D2-4D4E-43B2-8E4F-C624AAEF923C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C6AD6D2A-9A2B-4630-A9F4-1FEBB3CA92E0}"/>
                </a:ext>
              </a:extLst>
            </p:cNvPr>
            <p:cNvGrpSpPr/>
            <p:nvPr/>
          </p:nvGrpSpPr>
          <p:grpSpPr>
            <a:xfrm>
              <a:off x="8520073" y="3986147"/>
              <a:ext cx="360040" cy="720080"/>
              <a:chOff x="7596336" y="2600908"/>
              <a:chExt cx="108012" cy="108012"/>
            </a:xfrm>
          </p:grpSpPr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7799DD7-9D11-4198-BD86-132278605F00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71506BC4-1BE4-4BAE-89DB-361D3699A693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45D42051-36E5-4147-88C0-11910F7A2085}"/>
                </a:ext>
              </a:extLst>
            </p:cNvPr>
            <p:cNvGrpSpPr/>
            <p:nvPr/>
          </p:nvGrpSpPr>
          <p:grpSpPr>
            <a:xfrm>
              <a:off x="7656651" y="4916810"/>
              <a:ext cx="360040" cy="720080"/>
              <a:chOff x="7596336" y="2600908"/>
              <a:chExt cx="108012" cy="108012"/>
            </a:xfrm>
          </p:grpSpPr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F7C46CF-024D-4B53-B1CC-8E8B32B62020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13D7B6C5-1FD2-46F5-9108-630C59A4BAD5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A3A41223-F065-449B-BBDC-9499E5820995}"/>
                </a:ext>
              </a:extLst>
            </p:cNvPr>
            <p:cNvGrpSpPr/>
            <p:nvPr/>
          </p:nvGrpSpPr>
          <p:grpSpPr>
            <a:xfrm>
              <a:off x="8016691" y="4874114"/>
              <a:ext cx="360040" cy="720080"/>
              <a:chOff x="7596336" y="2600908"/>
              <a:chExt cx="108012" cy="108012"/>
            </a:xfrm>
          </p:grpSpPr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08E3E02B-A213-455A-A3D1-0F63EEA59404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A29B525A-794F-48FE-A868-AE22FD15AF21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58FA890D-C5C6-4DDE-BD31-5070B9608636}"/>
                </a:ext>
              </a:extLst>
            </p:cNvPr>
            <p:cNvGrpSpPr/>
            <p:nvPr/>
          </p:nvGrpSpPr>
          <p:grpSpPr>
            <a:xfrm>
              <a:off x="8286834" y="5003238"/>
              <a:ext cx="360040" cy="720080"/>
              <a:chOff x="7596336" y="2600908"/>
              <a:chExt cx="108012" cy="108012"/>
            </a:xfrm>
          </p:grpSpPr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24CED419-5105-4B84-95ED-4FA6613410EF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51159C2-5CAA-4B25-9D19-B929AA17056C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841210C0-F8E2-40B1-99EE-C951836F5E3D}"/>
                </a:ext>
              </a:extLst>
            </p:cNvPr>
            <p:cNvGrpSpPr/>
            <p:nvPr/>
          </p:nvGrpSpPr>
          <p:grpSpPr>
            <a:xfrm>
              <a:off x="7656651" y="5927163"/>
              <a:ext cx="360040" cy="720080"/>
              <a:chOff x="7596336" y="2600908"/>
              <a:chExt cx="108012" cy="108012"/>
            </a:xfrm>
          </p:grpSpPr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8D303B1D-D703-4F5E-A268-43608865DF43}"/>
                  </a:ext>
                </a:extLst>
              </p:cNvPr>
              <p:cNvCxnSpPr/>
              <p:nvPr/>
            </p:nvCxnSpPr>
            <p:spPr>
              <a:xfrm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CCD193F5-E1D2-4663-AE2A-33D25F2F0778}"/>
                  </a:ext>
                </a:extLst>
              </p:cNvPr>
              <p:cNvCxnSpPr/>
              <p:nvPr/>
            </p:nvCxnSpPr>
            <p:spPr>
              <a:xfrm flipV="1">
                <a:off x="7596336" y="2600908"/>
                <a:ext cx="108012" cy="10801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26755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heme/theme1.xml><?xml version="1.0" encoding="utf-8"?>
<a:theme xmlns:a="http://schemas.openxmlformats.org/drawingml/2006/main" name="1_Office Theme">
  <a:themeElements>
    <a:clrScheme name="ARGUS WHO">
      <a:dk1>
        <a:srgbClr val="4F2D6F"/>
      </a:dk1>
      <a:lt1>
        <a:srgbClr val="555554"/>
      </a:lt1>
      <a:dk2>
        <a:srgbClr val="639BB9"/>
      </a:dk2>
      <a:lt2>
        <a:srgbClr val="B692BC"/>
      </a:lt2>
      <a:accent1>
        <a:srgbClr val="E3EAF1"/>
      </a:accent1>
      <a:accent2>
        <a:srgbClr val="C0D1DD"/>
      </a:accent2>
      <a:accent3>
        <a:srgbClr val="577CAE"/>
      </a:accent3>
      <a:accent4>
        <a:srgbClr val="AAAECA"/>
      </a:accent4>
      <a:accent5>
        <a:srgbClr val="687175"/>
      </a:accent5>
      <a:accent6>
        <a:srgbClr val="65857D"/>
      </a:accent6>
      <a:hlink>
        <a:srgbClr val="FEFFFF"/>
      </a:hlink>
      <a:folHlink>
        <a:srgbClr val="FE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Words>2435</Words>
  <Application>Microsoft Office PowerPoint</Application>
  <PresentationFormat>On-screen Show (4:3)</PresentationFormat>
  <Paragraphs>273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.HelveticaNeueDeskInterface-Regular</vt:lpstr>
      <vt:lpstr>Arial</vt:lpstr>
      <vt:lpstr>Calibri</vt:lpstr>
      <vt:lpstr>Trebuchet MS</vt:lpstr>
      <vt:lpstr>1_Office Theme</vt:lpstr>
      <vt:lpstr>Argus for public health surveillance</vt:lpstr>
      <vt:lpstr>Public health surveillance for early detection and response</vt:lpstr>
      <vt:lpstr>Guidelines</vt:lpstr>
      <vt:lpstr>Public health surveillance</vt:lpstr>
      <vt:lpstr>Public health surveillance</vt:lpstr>
      <vt:lpstr>Reporting frequencies</vt:lpstr>
      <vt:lpstr>Early detection and response</vt:lpstr>
      <vt:lpstr>Early detection and response</vt:lpstr>
      <vt:lpstr>Early detection and response</vt:lpstr>
      <vt:lpstr>Early detection and response</vt:lpstr>
      <vt:lpstr>Early detection and response</vt:lpstr>
      <vt:lpstr>Diseases to be weekly reported</vt:lpstr>
      <vt:lpstr>Case definitions / Zero reporting</vt:lpstr>
      <vt:lpstr>Case definitions / Zero reporting</vt:lpstr>
      <vt:lpstr>Thresholds</vt:lpstr>
      <vt:lpstr>Questions?</vt:lpstr>
      <vt:lpstr>Argus tool for reporting</vt:lpstr>
      <vt:lpstr>Purpose of Argus</vt:lpstr>
      <vt:lpstr>Structure of Argus</vt:lpstr>
      <vt:lpstr>Structure of Argus</vt:lpstr>
      <vt:lpstr>Structure of Argus</vt:lpstr>
      <vt:lpstr>Argus mobile application</vt:lpstr>
      <vt:lpstr>Questions?</vt:lpstr>
      <vt:lpstr>Activity – Use Argus phone</vt:lpstr>
      <vt:lpstr>Argus phone</vt:lpstr>
      <vt:lpstr>Turn on the phone</vt:lpstr>
      <vt:lpstr>Send a weekly report</vt:lpstr>
      <vt:lpstr>Check report reception</vt:lpstr>
      <vt:lpstr>Send an alert</vt:lpstr>
      <vt:lpstr>Troubleshooting</vt:lpstr>
      <vt:lpstr>Questions?</vt:lpstr>
      <vt:lpstr>Argus web platform</vt:lpstr>
      <vt:lpstr>Several levels</vt:lpstr>
      <vt:lpstr>Access to the platform</vt:lpstr>
      <vt:lpstr>Functionalities</vt:lpstr>
      <vt:lpstr>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GUERRA, José</dc:creator>
  <cp:lastModifiedBy>GUERRA, José</cp:lastModifiedBy>
  <cp:revision>96</cp:revision>
  <cp:lastPrinted>2019-04-03T08:21:33Z</cp:lastPrinted>
  <dcterms:created xsi:type="dcterms:W3CDTF">2017-12-13T16:03:14Z</dcterms:created>
  <dcterms:modified xsi:type="dcterms:W3CDTF">2019-05-07T13:24:36Z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2017-12-08T00:00:00Z</vt:filetime>
  </property>
  <property fmtid="{D5CDD505-2E9C-101B-9397-08002B2CF9AE}" pid="3" name="Creator">
    <vt:lpwstr>Adobe InDesign CS6 (Macintosh)</vt:lpwstr>
  </property>
  <property fmtid="{D5CDD505-2E9C-101B-9397-08002B2CF9AE}" pid="4" name="LastSaved">
    <vt:filetime>2017-12-13T00:00:00Z</vt:filetime>
  </property>
</Properties>
</file>